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22" r:id="rId2"/>
    <p:sldId id="368"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36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1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62983"/>
  </p:normalViewPr>
  <p:slideViewPr>
    <p:cSldViewPr snapToGrid="0">
      <p:cViewPr varScale="1">
        <p:scale>
          <a:sx n="80" d="100"/>
          <a:sy n="80" d="100"/>
        </p:scale>
        <p:origin x="2064"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8909F-3BE6-6945-BE1E-BFBDF0E3BB49}" type="datetimeFigureOut">
              <a:rPr lang="en-US" smtClean="0"/>
              <a:t>3/8/17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BCB0C-5D40-004F-A4F9-11D1EC03ED1E}" type="slidenum">
              <a:rPr lang="en-US" smtClean="0"/>
              <a:t>‹#›</a:t>
            </a:fld>
            <a:endParaRPr lang="en-US"/>
          </a:p>
        </p:txBody>
      </p:sp>
    </p:spTree>
    <p:extLst>
      <p:ext uri="{BB962C8B-B14F-4D97-AF65-F5344CB8AC3E}">
        <p14:creationId xmlns:p14="http://schemas.microsoft.com/office/powerpoint/2010/main" val="65729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10</a:t>
            </a:fld>
            <a:endParaRPr lang="en-US"/>
          </a:p>
        </p:txBody>
      </p:sp>
    </p:spTree>
    <p:extLst>
      <p:ext uri="{BB962C8B-B14F-4D97-AF65-F5344CB8AC3E}">
        <p14:creationId xmlns:p14="http://schemas.microsoft.com/office/powerpoint/2010/main" val="37471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DF04D-4431-5346-AB93-48DADB339FCA}" type="slidenum">
              <a:rPr lang="en-US" smtClean="0"/>
              <a:t>22</a:t>
            </a:fld>
            <a:endParaRPr lang="en-US"/>
          </a:p>
        </p:txBody>
      </p:sp>
    </p:spTree>
    <p:extLst>
      <p:ext uri="{BB962C8B-B14F-4D97-AF65-F5344CB8AC3E}">
        <p14:creationId xmlns:p14="http://schemas.microsoft.com/office/powerpoint/2010/main" val="274543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DF04D-4431-5346-AB93-48DADB339FCA}" type="slidenum">
              <a:rPr lang="en-US" smtClean="0"/>
              <a:t>30</a:t>
            </a:fld>
            <a:endParaRPr lang="en-US"/>
          </a:p>
        </p:txBody>
      </p:sp>
    </p:spTree>
    <p:extLst>
      <p:ext uri="{BB962C8B-B14F-4D97-AF65-F5344CB8AC3E}">
        <p14:creationId xmlns:p14="http://schemas.microsoft.com/office/powerpoint/2010/main" val="208385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DF04D-4431-5346-AB93-48DADB339FCA}" type="slidenum">
              <a:rPr lang="en-US" smtClean="0"/>
              <a:t>34</a:t>
            </a:fld>
            <a:endParaRPr lang="en-US"/>
          </a:p>
        </p:txBody>
      </p:sp>
    </p:spTree>
    <p:extLst>
      <p:ext uri="{BB962C8B-B14F-4D97-AF65-F5344CB8AC3E}">
        <p14:creationId xmlns:p14="http://schemas.microsoft.com/office/powerpoint/2010/main" val="94876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41</a:t>
            </a:fld>
            <a:endParaRPr lang="en-US"/>
          </a:p>
        </p:txBody>
      </p:sp>
    </p:spTree>
    <p:extLst>
      <p:ext uri="{BB962C8B-B14F-4D97-AF65-F5344CB8AC3E}">
        <p14:creationId xmlns:p14="http://schemas.microsoft.com/office/powerpoint/2010/main" val="612891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dirty="0"/>
          </a:p>
        </p:txBody>
      </p:sp>
    </p:spTree>
    <p:extLst>
      <p:ext uri="{BB962C8B-B14F-4D97-AF65-F5344CB8AC3E}">
        <p14:creationId xmlns:p14="http://schemas.microsoft.com/office/powerpoint/2010/main" val="98668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85039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62762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63094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122477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56341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59908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Tree>
    <p:extLst>
      <p:ext uri="{BB962C8B-B14F-4D97-AF65-F5344CB8AC3E}">
        <p14:creationId xmlns:p14="http://schemas.microsoft.com/office/powerpoint/2010/main" val="175307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22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Tree>
    <p:extLst>
      <p:ext uri="{BB962C8B-B14F-4D97-AF65-F5344CB8AC3E}">
        <p14:creationId xmlns:p14="http://schemas.microsoft.com/office/powerpoint/2010/main" val="177264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Tree>
    <p:extLst>
      <p:ext uri="{BB962C8B-B14F-4D97-AF65-F5344CB8AC3E}">
        <p14:creationId xmlns:p14="http://schemas.microsoft.com/office/powerpoint/2010/main" val="28106598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Box 6"/>
          <p:cNvSpPr txBox="1"/>
          <p:nvPr userDrawn="1"/>
        </p:nvSpPr>
        <p:spPr>
          <a:xfrm>
            <a:off x="628650" y="6376307"/>
            <a:ext cx="3584121" cy="369332"/>
          </a:xfrm>
          <a:prstGeom prst="rect">
            <a:avLst/>
          </a:prstGeom>
          <a:noFill/>
        </p:spPr>
        <p:txBody>
          <a:bodyPr wrap="square" rtlCol="0">
            <a:spAutoFit/>
          </a:bodyPr>
          <a:lstStyle/>
          <a:p>
            <a:r>
              <a:rPr lang="en-GB" sz="900" dirty="0" smtClean="0">
                <a:solidFill>
                  <a:schemeClr val="bg1"/>
                </a:solidFill>
                <a:latin typeface="Arial" panose="020B0604020202020204" pitchFamily="34" charset="0"/>
                <a:cs typeface="Arial" panose="020B0604020202020204" pitchFamily="34" charset="0"/>
              </a:rPr>
              <a:t>Copyright © 2016 Virtual Assistant Coaching &amp; Training Company, trading name of Your Executive Secretary Limited</a:t>
            </a:r>
            <a:endParaRPr lang="en-GB"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667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41C5F"/>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41C5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41C5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41C5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41C5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1" y="0"/>
            <a:ext cx="9144001" cy="6320589"/>
          </a:xfrm>
          <a:prstGeom prst="rect">
            <a:avLst/>
          </a:prstGeom>
        </p:spPr>
      </p:pic>
      <p:sp>
        <p:nvSpPr>
          <p:cNvPr id="2" name="Title 1"/>
          <p:cNvSpPr>
            <a:spLocks noGrp="1"/>
          </p:cNvSpPr>
          <p:nvPr>
            <p:ph type="ctrTitle"/>
          </p:nvPr>
        </p:nvSpPr>
        <p:spPr>
          <a:xfrm>
            <a:off x="685800" y="1122363"/>
            <a:ext cx="7772400" cy="2836794"/>
          </a:xfrm>
        </p:spPr>
        <p:txBody>
          <a:bodyPr>
            <a:normAutofit fontScale="90000"/>
          </a:bodyPr>
          <a:lstStyle/>
          <a:p>
            <a:r>
              <a:rPr lang="en-US" sz="4000" dirty="0" smtClean="0">
                <a:solidFill>
                  <a:srgbClr val="E41C5F"/>
                </a:solidFill>
              </a:rPr>
              <a:t> </a:t>
            </a:r>
            <a:r>
              <a:rPr lang="en-US" sz="4000" dirty="0" smtClean="0">
                <a:solidFill>
                  <a:srgbClr val="E41C5F"/>
                </a:solidFill>
              </a:rPr>
              <a:t>March 2017 – </a:t>
            </a:r>
            <a:r>
              <a:rPr lang="en-US" sz="4000" dirty="0" smtClean="0">
                <a:solidFill>
                  <a:srgbClr val="E41C5F"/>
                </a:solidFill>
              </a:rPr>
              <a:t>Monthly Training Webinar</a:t>
            </a:r>
            <a:br>
              <a:rPr lang="en-US" sz="4000" dirty="0" smtClean="0">
                <a:solidFill>
                  <a:srgbClr val="E41C5F"/>
                </a:solidFill>
              </a:rPr>
            </a:br>
            <a:r>
              <a:rPr lang="en-US" sz="4000" dirty="0">
                <a:solidFill>
                  <a:srgbClr val="E41C5F"/>
                </a:solidFill>
              </a:rPr>
              <a:t/>
            </a:r>
            <a:br>
              <a:rPr lang="en-US" sz="4000" dirty="0">
                <a:solidFill>
                  <a:srgbClr val="E41C5F"/>
                </a:solidFill>
              </a:rPr>
            </a:br>
            <a:r>
              <a:rPr lang="en-US" sz="4000" dirty="0" smtClean="0">
                <a:solidFill>
                  <a:srgbClr val="E41C5F"/>
                </a:solidFill>
              </a:rPr>
              <a:t>10 Ways to automate your social media posts for more buzz and visibility</a:t>
            </a:r>
            <a:endParaRPr lang="en-US" sz="4000" dirty="0">
              <a:solidFill>
                <a:srgbClr val="E41C5F"/>
              </a:solidFill>
            </a:endParaRPr>
          </a:p>
        </p:txBody>
      </p:sp>
    </p:spTree>
    <p:extLst>
      <p:ext uri="{BB962C8B-B14F-4D97-AF65-F5344CB8AC3E}">
        <p14:creationId xmlns:p14="http://schemas.microsoft.com/office/powerpoint/2010/main" val="1954060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1123"/>
            <a:ext cx="8229600" cy="4423877"/>
          </a:xfrm>
        </p:spPr>
        <p:txBody>
          <a:bodyPr>
            <a:normAutofit/>
          </a:bodyPr>
          <a:lstStyle/>
          <a:p>
            <a:pPr marL="0" indent="0" hangingPunct="0">
              <a:buNone/>
            </a:pPr>
            <a:endParaRPr lang="en-US" sz="3000" dirty="0"/>
          </a:p>
          <a:p>
            <a:pPr marL="0" indent="0" hangingPunct="0">
              <a:buNone/>
            </a:pPr>
            <a:endParaRPr lang="en-US" sz="3000" dirty="0"/>
          </a:p>
          <a:p>
            <a:pPr marL="0" indent="0">
              <a:buNone/>
            </a:pPr>
            <a:r>
              <a:rPr lang="en-US" sz="3600" dirty="0"/>
              <a:t>Making powerful use of social media means </a:t>
            </a:r>
            <a:r>
              <a:rPr lang="en-US" sz="3600" dirty="0"/>
              <a:t>READING and INTERACTING with </a:t>
            </a:r>
            <a:r>
              <a:rPr lang="en-US" sz="3600" dirty="0"/>
              <a:t>social posts, as well as making them.</a:t>
            </a:r>
          </a:p>
        </p:txBody>
      </p:sp>
    </p:spTree>
    <p:extLst>
      <p:ext uri="{BB962C8B-B14F-4D97-AF65-F5344CB8AC3E}">
        <p14:creationId xmlns:p14="http://schemas.microsoft.com/office/powerpoint/2010/main" val="2108891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dirty="0">
                <a:solidFill>
                  <a:srgbClr val="E41C5F"/>
                </a:solidFill>
              </a:rPr>
              <a:t>Use a Browser News </a:t>
            </a:r>
            <a:r>
              <a:rPr lang="en-CA" dirty="0" smtClean="0">
                <a:solidFill>
                  <a:srgbClr val="E41C5F"/>
                </a:solidFill>
              </a:rPr>
              <a:t>Aggregator</a:t>
            </a:r>
            <a:endParaRPr lang="en-US" dirty="0">
              <a:solidFill>
                <a:srgbClr val="E41C5F"/>
              </a:solidFill>
            </a:endParaRPr>
          </a:p>
        </p:txBody>
      </p:sp>
      <p:sp>
        <p:nvSpPr>
          <p:cNvPr id="5" name="Content Placeholder 4"/>
          <p:cNvSpPr>
            <a:spLocks noGrp="1"/>
          </p:cNvSpPr>
          <p:nvPr>
            <p:ph idx="1"/>
          </p:nvPr>
        </p:nvSpPr>
        <p:spPr/>
        <p:txBody>
          <a:bodyPr>
            <a:normAutofit lnSpcReduction="10000"/>
          </a:bodyPr>
          <a:lstStyle/>
          <a:p>
            <a:pPr marL="0" indent="0">
              <a:buNone/>
            </a:pPr>
            <a:r>
              <a:rPr lang="en-US" dirty="0"/>
              <a:t>It means keeping up with the official blogs for your top platform, as well as any authority blog you want to follow. And the easiest and most efficient way to do this, rather than visiting site after site, is to install a browser </a:t>
            </a:r>
            <a:r>
              <a:rPr lang="en-US" b="1" dirty="0"/>
              <a:t>news aggregator</a:t>
            </a:r>
            <a:r>
              <a:rPr lang="en-US" dirty="0"/>
              <a:t>.</a:t>
            </a:r>
          </a:p>
          <a:p>
            <a:pPr marL="0" indent="0">
              <a:buNone/>
            </a:pPr>
            <a:endParaRPr lang="en-US" dirty="0"/>
          </a:p>
          <a:p>
            <a:pPr marL="0" indent="0">
              <a:buNone/>
            </a:pPr>
            <a:r>
              <a:rPr lang="en-CA" dirty="0"/>
              <a:t>An RSS aggregator allows you to bookmark articles for later, find feeds you need quickly, and even email feeds—all in a fracture of the time you might normally do this. </a:t>
            </a:r>
            <a:endParaRPr lang="en-US" dirty="0"/>
          </a:p>
        </p:txBody>
      </p:sp>
    </p:spTree>
    <p:extLst>
      <p:ext uri="{BB962C8B-B14F-4D97-AF65-F5344CB8AC3E}">
        <p14:creationId xmlns:p14="http://schemas.microsoft.com/office/powerpoint/2010/main" val="206208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dirty="0" smtClean="0">
                <a:solidFill>
                  <a:srgbClr val="E41C5F"/>
                </a:solidFill>
              </a:rPr>
              <a:t>Why you use a browser aggregator</a:t>
            </a:r>
            <a:endParaRPr lang="en-US" dirty="0">
              <a:solidFill>
                <a:srgbClr val="E41C5F"/>
              </a:solidFill>
            </a:endParaRPr>
          </a:p>
        </p:txBody>
      </p:sp>
      <p:sp>
        <p:nvSpPr>
          <p:cNvPr id="5" name="Content Placeholder 4"/>
          <p:cNvSpPr>
            <a:spLocks noGrp="1"/>
          </p:cNvSpPr>
          <p:nvPr>
            <p:ph idx="1"/>
          </p:nvPr>
        </p:nvSpPr>
        <p:spPr/>
        <p:txBody>
          <a:bodyPr>
            <a:normAutofit fontScale="92500" lnSpcReduction="20000"/>
          </a:bodyPr>
          <a:lstStyle/>
          <a:p>
            <a:pPr lvl="0" hangingPunct="0"/>
            <a:r>
              <a:rPr lang="en-CA" dirty="0"/>
              <a:t>Keep you focused</a:t>
            </a:r>
            <a:endParaRPr lang="en-US" dirty="0"/>
          </a:p>
          <a:p>
            <a:pPr lvl="0" hangingPunct="0"/>
            <a:r>
              <a:rPr lang="en-CA" dirty="0"/>
              <a:t>In reducing stress from overwhelm</a:t>
            </a:r>
            <a:endParaRPr lang="en-US" dirty="0"/>
          </a:p>
          <a:p>
            <a:pPr lvl="0" hangingPunct="0"/>
            <a:r>
              <a:rPr lang="en-CA" dirty="0"/>
              <a:t>Eliminate distractions</a:t>
            </a:r>
            <a:endParaRPr lang="en-US" dirty="0"/>
          </a:p>
          <a:p>
            <a:pPr lvl="0" hangingPunct="0"/>
            <a:r>
              <a:rPr lang="en-CA" dirty="0"/>
              <a:t>Save time</a:t>
            </a:r>
            <a:endParaRPr lang="en-US" dirty="0"/>
          </a:p>
          <a:p>
            <a:pPr lvl="0" hangingPunct="0"/>
            <a:r>
              <a:rPr lang="en-CA" dirty="0"/>
              <a:t>Follow top influencers easily</a:t>
            </a:r>
            <a:endParaRPr lang="en-US" dirty="0"/>
          </a:p>
          <a:p>
            <a:pPr lvl="0" hangingPunct="0"/>
            <a:r>
              <a:rPr lang="en-CA" dirty="0"/>
              <a:t>Be consistent in your daily social media habits</a:t>
            </a:r>
            <a:endParaRPr lang="en-US" dirty="0"/>
          </a:p>
          <a:p>
            <a:pPr lvl="0" hangingPunct="0"/>
            <a:r>
              <a:rPr lang="en-CA" dirty="0"/>
              <a:t>Keep on top of the latest trends, news and developments in:</a:t>
            </a:r>
            <a:endParaRPr lang="en-US" dirty="0"/>
          </a:p>
          <a:p>
            <a:pPr lvl="1" hangingPunct="0"/>
            <a:r>
              <a:rPr lang="en-CA" dirty="0"/>
              <a:t>Social media</a:t>
            </a:r>
            <a:endParaRPr lang="en-US" dirty="0"/>
          </a:p>
          <a:p>
            <a:pPr lvl="1" hangingPunct="0"/>
            <a:r>
              <a:rPr lang="en-CA" dirty="0"/>
              <a:t>Influencers, peers and competitors you follow</a:t>
            </a:r>
            <a:endParaRPr lang="en-US" dirty="0"/>
          </a:p>
          <a:p>
            <a:pPr lvl="1" hangingPunct="0"/>
            <a:r>
              <a:rPr lang="en-CA" dirty="0"/>
              <a:t>Your niche</a:t>
            </a:r>
            <a:endParaRPr lang="en-US" dirty="0"/>
          </a:p>
        </p:txBody>
      </p:sp>
    </p:spTree>
    <p:extLst>
      <p:ext uri="{BB962C8B-B14F-4D97-AF65-F5344CB8AC3E}">
        <p14:creationId xmlns:p14="http://schemas.microsoft.com/office/powerpoint/2010/main" val="139830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2400" dirty="0">
                <a:solidFill>
                  <a:srgbClr val="E41C5F"/>
                </a:solidFill>
              </a:rPr>
              <a:t>Use a Browser News Aggregator to Automate Feed Delivery</a:t>
            </a:r>
            <a:endParaRPr lang="en-US" sz="2400" dirty="0">
              <a:solidFill>
                <a:srgbClr val="E41C5F"/>
              </a:solidFill>
            </a:endParaRPr>
          </a:p>
        </p:txBody>
      </p:sp>
      <p:sp>
        <p:nvSpPr>
          <p:cNvPr id="5" name="Content Placeholder 4"/>
          <p:cNvSpPr>
            <a:spLocks noGrp="1"/>
          </p:cNvSpPr>
          <p:nvPr>
            <p:ph idx="1"/>
          </p:nvPr>
        </p:nvSpPr>
        <p:spPr>
          <a:xfrm>
            <a:off x="628650" y="1524000"/>
            <a:ext cx="7886700" cy="4652963"/>
          </a:xfrm>
        </p:spPr>
        <p:txBody>
          <a:bodyPr>
            <a:normAutofit/>
          </a:bodyPr>
          <a:lstStyle/>
          <a:p>
            <a:pPr marL="0" indent="0">
              <a:buNone/>
            </a:pPr>
            <a:r>
              <a:rPr lang="en-CA" dirty="0" smtClean="0"/>
              <a:t>Recommended tool:  </a:t>
            </a:r>
            <a:r>
              <a:rPr lang="en-CA" dirty="0" err="1" smtClean="0"/>
              <a:t>Feedly</a:t>
            </a:r>
            <a:endParaRPr lang="en-CA" b="1" dirty="0" smtClean="0"/>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496" y="2764044"/>
            <a:ext cx="5596759" cy="2746277"/>
          </a:xfrm>
          <a:prstGeom prst="rect">
            <a:avLst/>
          </a:prstGeom>
        </p:spPr>
      </p:pic>
    </p:spTree>
    <p:extLst>
      <p:ext uri="{BB962C8B-B14F-4D97-AF65-F5344CB8AC3E}">
        <p14:creationId xmlns:p14="http://schemas.microsoft.com/office/powerpoint/2010/main" val="1430166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dirty="0">
                <a:solidFill>
                  <a:srgbClr val="E41C5F"/>
                </a:solidFill>
              </a:rPr>
              <a:t>Use a Browser News Aggregator to Automate Feed Delivery</a:t>
            </a:r>
            <a:endParaRPr lang="en-US" dirty="0">
              <a:solidFill>
                <a:srgbClr val="E41C5F"/>
              </a:solidFill>
            </a:endParaRPr>
          </a:p>
        </p:txBody>
      </p:sp>
      <p:sp>
        <p:nvSpPr>
          <p:cNvPr id="5" name="Content Placeholder 4"/>
          <p:cNvSpPr>
            <a:spLocks noGrp="1"/>
          </p:cNvSpPr>
          <p:nvPr>
            <p:ph idx="1"/>
          </p:nvPr>
        </p:nvSpPr>
        <p:spPr/>
        <p:txBody>
          <a:bodyPr>
            <a:normAutofit/>
          </a:bodyPr>
          <a:lstStyle/>
          <a:p>
            <a:pPr lvl="0" hangingPunct="0"/>
            <a:r>
              <a:rPr lang="en-CA" dirty="0"/>
              <a:t>Blogs</a:t>
            </a:r>
            <a:endParaRPr lang="en-US" dirty="0"/>
          </a:p>
          <a:p>
            <a:pPr lvl="0" hangingPunct="0"/>
            <a:r>
              <a:rPr lang="en-CA" dirty="0"/>
              <a:t>Collections</a:t>
            </a:r>
            <a:endParaRPr lang="en-US" dirty="0"/>
          </a:p>
          <a:p>
            <a:pPr lvl="0" hangingPunct="0"/>
            <a:r>
              <a:rPr lang="en-CA" dirty="0"/>
              <a:t>Keyword alerts </a:t>
            </a:r>
            <a:endParaRPr lang="en-US" dirty="0"/>
          </a:p>
          <a:p>
            <a:pPr lvl="0" hangingPunct="0"/>
            <a:r>
              <a:rPr lang="en-CA" dirty="0"/>
              <a:t>Favorite online magazines</a:t>
            </a:r>
            <a:endParaRPr lang="en-US" dirty="0"/>
          </a:p>
          <a:p>
            <a:pPr lvl="0" hangingPunct="0"/>
            <a:r>
              <a:rPr lang="en-CA" dirty="0"/>
              <a:t>YouTube channels</a:t>
            </a:r>
            <a:endParaRPr lang="en-US" dirty="0"/>
          </a:p>
        </p:txBody>
      </p:sp>
    </p:spTree>
    <p:extLst>
      <p:ext uri="{BB962C8B-B14F-4D97-AF65-F5344CB8AC3E}">
        <p14:creationId xmlns:p14="http://schemas.microsoft.com/office/powerpoint/2010/main" val="1940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168"/>
            <a:ext cx="7886700" cy="1325563"/>
          </a:xfrm>
        </p:spPr>
        <p:txBody>
          <a:bodyPr/>
          <a:lstStyle/>
          <a:p>
            <a:r>
              <a:rPr lang="en-US" dirty="0" smtClean="0">
                <a:solidFill>
                  <a:srgbClr val="E41C5F"/>
                </a:solidFill>
              </a:rPr>
              <a:t>Task:  Blog List</a:t>
            </a:r>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Before you sign up to </a:t>
            </a:r>
            <a:r>
              <a:rPr lang="en-US" dirty="0" err="1" smtClean="0"/>
              <a:t>Feedly</a:t>
            </a:r>
            <a:r>
              <a:rPr lang="en-US" dirty="0" smtClean="0"/>
              <a:t> (or another RSS tool) </a:t>
            </a:r>
            <a:r>
              <a:rPr lang="mr-IN" dirty="0" smtClean="0"/>
              <a:t>–</a:t>
            </a:r>
            <a:r>
              <a:rPr lang="en-US" dirty="0" smtClean="0"/>
              <a:t> make a list of specific blogs that you want to follow (just the URLs)</a:t>
            </a:r>
            <a:endParaRPr lang="en-US" dirty="0"/>
          </a:p>
        </p:txBody>
      </p:sp>
    </p:spTree>
    <p:extLst>
      <p:ext uri="{BB962C8B-B14F-4D97-AF65-F5344CB8AC3E}">
        <p14:creationId xmlns:p14="http://schemas.microsoft.com/office/powerpoint/2010/main" val="179170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7726" y="417095"/>
            <a:ext cx="7857624" cy="5759868"/>
          </a:xfrm>
        </p:spPr>
        <p:txBody>
          <a:bodyPr>
            <a:normAutofit/>
          </a:bodyPr>
          <a:lstStyle/>
          <a:p>
            <a:pPr marL="0" indent="0" hangingPunct="0">
              <a:buNone/>
            </a:pPr>
            <a:r>
              <a:rPr lang="en-CA" dirty="0"/>
              <a:t>Click on the green “Get Started for Free” button. Your login network of choice will ask to </a:t>
            </a:r>
            <a:r>
              <a:rPr lang="en-CA" b="1" dirty="0"/>
              <a:t>view your email address</a:t>
            </a:r>
            <a:r>
              <a:rPr lang="en-CA" dirty="0"/>
              <a:t> and </a:t>
            </a:r>
            <a:r>
              <a:rPr lang="en-CA" b="1" dirty="0"/>
              <a:t>basic profile info for that network</a:t>
            </a:r>
            <a:r>
              <a:rPr lang="en-CA" dirty="0"/>
              <a:t>. Grant permission.</a:t>
            </a:r>
            <a:br>
              <a:rPr lang="en-CA" dirty="0"/>
            </a:br>
            <a:endParaRPr lang="en-US" dirty="0"/>
          </a:p>
          <a:p>
            <a:pPr marL="0" indent="0" hangingPunct="0">
              <a:buNone/>
            </a:pPr>
            <a:r>
              <a:rPr lang="en-CA" dirty="0"/>
              <a:t>In the left-hand sidebar, you will see “My Feedly”. You can then go through categories to select feeds—or you can add your favorite blogs by </a:t>
            </a:r>
            <a:r>
              <a:rPr lang="en-CA" b="1" dirty="0"/>
              <a:t>pasting the URL in directly</a:t>
            </a:r>
            <a:r>
              <a:rPr lang="en-CA" dirty="0"/>
              <a:t>.</a:t>
            </a:r>
            <a:endParaRPr lang="en-US" dirty="0"/>
          </a:p>
        </p:txBody>
      </p:sp>
      <p:pic>
        <p:nvPicPr>
          <p:cNvPr id="7" name="Picture 6"/>
          <p:cNvPicPr/>
          <p:nvPr/>
        </p:nvPicPr>
        <p:blipFill>
          <a:blip r:embed="rId2" cstate="email">
            <a:extLst>
              <a:ext uri="{28A0092B-C50C-407E-A947-70E740481C1C}">
                <a14:useLocalDpi xmlns:a14="http://schemas.microsoft.com/office/drawing/2010/main" val="0"/>
              </a:ext>
            </a:extLst>
          </a:blip>
          <a:stretch>
            <a:fillRect/>
          </a:stretch>
        </p:blipFill>
        <p:spPr>
          <a:xfrm>
            <a:off x="2514600" y="4261602"/>
            <a:ext cx="4114800" cy="1203960"/>
          </a:xfrm>
          <a:prstGeom prst="rect">
            <a:avLst/>
          </a:prstGeom>
        </p:spPr>
      </p:pic>
    </p:spTree>
    <p:extLst>
      <p:ext uri="{BB962C8B-B14F-4D97-AF65-F5344CB8AC3E}">
        <p14:creationId xmlns:p14="http://schemas.microsoft.com/office/powerpoint/2010/main" val="1122740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45432" y="449179"/>
            <a:ext cx="7969918" cy="5727784"/>
          </a:xfrm>
        </p:spPr>
        <p:txBody>
          <a:bodyPr>
            <a:normAutofit/>
          </a:bodyPr>
          <a:lstStyle/>
          <a:p>
            <a:pPr marL="0" indent="0">
              <a:buNone/>
            </a:pPr>
            <a:r>
              <a:rPr lang="en-CA" dirty="0"/>
              <a:t>If you’re looking at an interesting article, and you want to table it to read later, or add a blog—just </a:t>
            </a:r>
            <a:r>
              <a:rPr lang="en-CA" b="1" dirty="0"/>
              <a:t>look for the little RSS icon in the bottom right corner of that blog page</a:t>
            </a:r>
            <a:r>
              <a:rPr lang="en-CA" dirty="0"/>
              <a:t>.</a:t>
            </a:r>
          </a:p>
          <a:p>
            <a:pPr marL="0" indent="0">
              <a:buNone/>
            </a:pPr>
            <a:endParaRPr lang="en-US" dirty="0"/>
          </a:p>
          <a:p>
            <a:pPr marL="0" indent="0">
              <a:buNone/>
            </a:pPr>
            <a:r>
              <a:rPr lang="en-CA" dirty="0"/>
              <a:t>Click on the little green or grey diamond … and a popup menu will, well, pop up.</a:t>
            </a:r>
            <a:endParaRPr lang="en-US" dirty="0"/>
          </a:p>
        </p:txBody>
      </p:sp>
      <p:pic>
        <p:nvPicPr>
          <p:cNvPr id="6" name="Picture 5"/>
          <p:cNvPicPr/>
          <p:nvPr/>
        </p:nvPicPr>
        <p:blipFill>
          <a:blip r:embed="rId2" cstate="email">
            <a:extLst>
              <a:ext uri="{28A0092B-C50C-407E-A947-70E740481C1C}">
                <a14:useLocalDpi xmlns:a14="http://schemas.microsoft.com/office/drawing/2010/main" val="0"/>
              </a:ext>
            </a:extLst>
          </a:blip>
          <a:stretch>
            <a:fillRect/>
          </a:stretch>
        </p:blipFill>
        <p:spPr>
          <a:xfrm>
            <a:off x="2514600" y="3701892"/>
            <a:ext cx="4114800" cy="2070259"/>
          </a:xfrm>
          <a:prstGeom prst="rect">
            <a:avLst/>
          </a:prstGeom>
        </p:spPr>
      </p:pic>
    </p:spTree>
    <p:extLst>
      <p:ext uri="{BB962C8B-B14F-4D97-AF65-F5344CB8AC3E}">
        <p14:creationId xmlns:p14="http://schemas.microsoft.com/office/powerpoint/2010/main" val="2102949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dirty="0" smtClean="0">
                <a:solidFill>
                  <a:srgbClr val="E41C5F"/>
                </a:solidFill>
              </a:rPr>
              <a:t>Subscribe to blogs</a:t>
            </a:r>
            <a:endParaRPr lang="en-US" dirty="0">
              <a:solidFill>
                <a:srgbClr val="E41C5F"/>
              </a:solidFill>
            </a:endParaRPr>
          </a:p>
        </p:txBody>
      </p:sp>
      <p:sp>
        <p:nvSpPr>
          <p:cNvPr id="5" name="Content Placeholder 4"/>
          <p:cNvSpPr>
            <a:spLocks noGrp="1"/>
          </p:cNvSpPr>
          <p:nvPr>
            <p:ph idx="1"/>
          </p:nvPr>
        </p:nvSpPr>
        <p:spPr/>
        <p:txBody>
          <a:bodyPr>
            <a:normAutofit/>
          </a:bodyPr>
          <a:lstStyle/>
          <a:p>
            <a:pPr marL="0" indent="0">
              <a:buNone/>
            </a:pPr>
            <a:r>
              <a:rPr lang="en-CA" dirty="0"/>
              <a:t>You can also subscribe to a blog or website feed by clicking on the little reverse-WiFi icon in the top right of their header or above their menu bar. </a:t>
            </a:r>
            <a:endParaRPr lang="en-US" dirty="0"/>
          </a:p>
        </p:txBody>
      </p:sp>
      <p:sp>
        <p:nvSpPr>
          <p:cNvPr id="2" name="TextBox 1"/>
          <p:cNvSpPr txBox="1"/>
          <p:nvPr/>
        </p:nvSpPr>
        <p:spPr>
          <a:xfrm>
            <a:off x="-2197359" y="3117591"/>
            <a:ext cx="184731" cy="300082"/>
          </a:xfrm>
          <a:prstGeom prst="rect">
            <a:avLst/>
          </a:prstGeom>
          <a:noFill/>
        </p:spPr>
        <p:txBody>
          <a:bodyPr wrap="none" rtlCol="0">
            <a:spAutoFit/>
          </a:bodyPr>
          <a:lstStyle/>
          <a:p>
            <a:endParaRPr lang="en-US" sz="1350"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3643313" y="3256091"/>
            <a:ext cx="1857375" cy="485775"/>
          </a:xfrm>
          <a:prstGeom prst="rect">
            <a:avLst/>
          </a:prstGeom>
        </p:spPr>
      </p:pic>
    </p:spTree>
    <p:extLst>
      <p:ext uri="{BB962C8B-B14F-4D97-AF65-F5344CB8AC3E}">
        <p14:creationId xmlns:p14="http://schemas.microsoft.com/office/powerpoint/2010/main" val="993880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925" dirty="0">
                <a:solidFill>
                  <a:srgbClr val="E41C5F"/>
                </a:solidFill>
              </a:rPr>
              <a:t>Step two: use buzzstream to research and reach influencers and connect</a:t>
            </a:r>
            <a:endParaRPr lang="en-US" sz="2925" dirty="0">
              <a:solidFill>
                <a:srgbClr val="E41C5F"/>
              </a:solidFill>
            </a:endParaRPr>
          </a:p>
        </p:txBody>
      </p:sp>
    </p:spTree>
    <p:extLst>
      <p:ext uri="{BB962C8B-B14F-4D97-AF65-F5344CB8AC3E}">
        <p14:creationId xmlns:p14="http://schemas.microsoft.com/office/powerpoint/2010/main" val="101496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E41C5F"/>
                </a:solidFill>
              </a:rPr>
              <a:t>Numbers Game</a:t>
            </a:r>
            <a:endParaRPr lang="en-US" dirty="0">
              <a:solidFill>
                <a:srgbClr val="E41C5F"/>
              </a:solidFill>
            </a:endParaRPr>
          </a:p>
        </p:txBody>
      </p:sp>
      <p:sp>
        <p:nvSpPr>
          <p:cNvPr id="5" name="Content Placeholder 4"/>
          <p:cNvSpPr>
            <a:spLocks noGrp="1"/>
          </p:cNvSpPr>
          <p:nvPr>
            <p:ph idx="1"/>
          </p:nvPr>
        </p:nvSpPr>
        <p:spPr/>
        <p:txBody>
          <a:bodyPr>
            <a:normAutofit fontScale="77500" lnSpcReduction="20000"/>
          </a:bodyPr>
          <a:lstStyle/>
          <a:p>
            <a:pPr lvl="0" hangingPunct="0"/>
            <a:r>
              <a:rPr lang="en-US" dirty="0"/>
              <a:t>1,000 million English speakers (375 million speaking English as a first language)</a:t>
            </a:r>
          </a:p>
          <a:p>
            <a:pPr lvl="0" hangingPunct="0"/>
            <a:r>
              <a:rPr lang="en-US" dirty="0"/>
              <a:t>1.71 billion active monthly Facebook users all over the globe </a:t>
            </a:r>
          </a:p>
          <a:p>
            <a:pPr lvl="0" hangingPunct="0"/>
            <a:r>
              <a:rPr lang="en-US" dirty="0"/>
              <a:t>540 million Google+ users</a:t>
            </a:r>
          </a:p>
          <a:p>
            <a:pPr lvl="0" hangingPunct="0"/>
            <a:r>
              <a:rPr lang="en-US" dirty="0"/>
              <a:t>500 million Instagram users</a:t>
            </a:r>
          </a:p>
          <a:p>
            <a:pPr lvl="0" hangingPunct="0"/>
            <a:r>
              <a:rPr lang="en-US" dirty="0"/>
              <a:t>450 million LinkedIn users</a:t>
            </a:r>
          </a:p>
          <a:p>
            <a:pPr lvl="0" hangingPunct="0"/>
            <a:r>
              <a:rPr lang="en-US" dirty="0"/>
              <a:t>313 million Twitter users</a:t>
            </a:r>
          </a:p>
          <a:p>
            <a:pPr lvl="0" hangingPunct="0"/>
            <a:r>
              <a:rPr lang="en-US" dirty="0"/>
              <a:t>72.5 million Pinterest </a:t>
            </a:r>
            <a:r>
              <a:rPr lang="en-US" dirty="0" smtClean="0"/>
              <a:t>users</a:t>
            </a:r>
          </a:p>
          <a:p>
            <a:pPr lvl="0" hangingPunct="0"/>
            <a:endParaRPr lang="en-US" dirty="0"/>
          </a:p>
          <a:p>
            <a:pPr lvl="0" hangingPunct="0"/>
            <a:endParaRPr lang="en-US" dirty="0" smtClean="0"/>
          </a:p>
          <a:p>
            <a:pPr lvl="0" hangingPunct="0"/>
            <a:r>
              <a:rPr lang="en-US" dirty="0" smtClean="0"/>
              <a:t>Note:  these are figures as at the end of 2016 and are to give an indication only</a:t>
            </a:r>
            <a:endParaRPr lang="en-US" dirty="0"/>
          </a:p>
          <a:p>
            <a:pPr marL="0" indent="0">
              <a:buNone/>
            </a:pPr>
            <a:endParaRPr lang="en-US" dirty="0"/>
          </a:p>
        </p:txBody>
      </p:sp>
    </p:spTree>
    <p:extLst>
      <p:ext uri="{BB962C8B-B14F-4D97-AF65-F5344CB8AC3E}">
        <p14:creationId xmlns:p14="http://schemas.microsoft.com/office/powerpoint/2010/main" val="47344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E41C5F"/>
                </a:solidFill>
              </a:rPr>
              <a:t>Use BuzzStream to Research and Reach Influencers and Connect</a:t>
            </a:r>
          </a:p>
        </p:txBody>
      </p:sp>
      <p:sp>
        <p:nvSpPr>
          <p:cNvPr id="5" name="Content Placeholder 4"/>
          <p:cNvSpPr>
            <a:spLocks noGrp="1"/>
          </p:cNvSpPr>
          <p:nvPr>
            <p:ph idx="1"/>
          </p:nvPr>
        </p:nvSpPr>
        <p:spPr/>
        <p:txBody>
          <a:bodyPr>
            <a:normAutofit/>
          </a:bodyPr>
          <a:lstStyle/>
          <a:p>
            <a:pPr marL="0" indent="0">
              <a:buNone/>
            </a:pPr>
            <a:r>
              <a:rPr lang="en-CA" dirty="0"/>
              <a:t>Instead of generating keywords, it mines social sites and blogs to </a:t>
            </a:r>
            <a:r>
              <a:rPr lang="en-CA" b="1" dirty="0"/>
              <a:t>find opportunities to guest post, connect, get quotes from influencers</a:t>
            </a:r>
            <a:r>
              <a:rPr lang="en-CA" dirty="0"/>
              <a:t>, etc.) The value is huge for those who rely on social networking for promotion and lead generation. </a:t>
            </a:r>
            <a:endParaRPr lang="en-US" dirty="0"/>
          </a:p>
        </p:txBody>
      </p:sp>
      <p:sp>
        <p:nvSpPr>
          <p:cNvPr id="2" name="TextBox 1"/>
          <p:cNvSpPr txBox="1"/>
          <p:nvPr/>
        </p:nvSpPr>
        <p:spPr>
          <a:xfrm>
            <a:off x="-2197359" y="3117591"/>
            <a:ext cx="184731" cy="300082"/>
          </a:xfrm>
          <a:prstGeom prst="rect">
            <a:avLst/>
          </a:prstGeom>
          <a:noFill/>
        </p:spPr>
        <p:txBody>
          <a:bodyPr wrap="none" rtlCol="0">
            <a:spAutoFit/>
          </a:bodyPr>
          <a:lstStyle/>
          <a:p>
            <a:endParaRPr lang="en-US" sz="1350" dirty="0"/>
          </a:p>
        </p:txBody>
      </p:sp>
      <p:pic>
        <p:nvPicPr>
          <p:cNvPr id="6" name="Picture 5"/>
          <p:cNvPicPr/>
          <p:nvPr/>
        </p:nvPicPr>
        <p:blipFill>
          <a:blip r:embed="rId2" cstate="email">
            <a:extLst>
              <a:ext uri="{28A0092B-C50C-407E-A947-70E740481C1C}">
                <a14:useLocalDpi xmlns:a14="http://schemas.microsoft.com/office/drawing/2010/main" val="0"/>
              </a:ext>
            </a:extLst>
          </a:blip>
          <a:stretch>
            <a:fillRect/>
          </a:stretch>
        </p:blipFill>
        <p:spPr>
          <a:xfrm>
            <a:off x="2386263" y="4232611"/>
            <a:ext cx="4114800" cy="1702118"/>
          </a:xfrm>
          <a:prstGeom prst="rect">
            <a:avLst/>
          </a:prstGeom>
        </p:spPr>
      </p:pic>
    </p:spTree>
    <p:extLst>
      <p:ext uri="{BB962C8B-B14F-4D97-AF65-F5344CB8AC3E}">
        <p14:creationId xmlns:p14="http://schemas.microsoft.com/office/powerpoint/2010/main" val="1089542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50" dirty="0">
                <a:solidFill>
                  <a:srgbClr val="E41C5F"/>
                </a:solidFill>
              </a:rPr>
              <a:t>Step three: use wordpress plugins to automate your social media actions and content</a:t>
            </a:r>
            <a:endParaRPr lang="en-US" sz="2850" dirty="0">
              <a:solidFill>
                <a:srgbClr val="E41C5F"/>
              </a:solidFill>
            </a:endParaRPr>
          </a:p>
        </p:txBody>
      </p:sp>
    </p:spTree>
    <p:extLst>
      <p:ext uri="{BB962C8B-B14F-4D97-AF65-F5344CB8AC3E}">
        <p14:creationId xmlns:p14="http://schemas.microsoft.com/office/powerpoint/2010/main" val="314585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E41C5F"/>
                </a:solidFill>
              </a:rPr>
              <a:t>Use WordPress Plugins to Automate Your Social Media Actions and Content</a:t>
            </a:r>
          </a:p>
        </p:txBody>
      </p:sp>
      <p:sp>
        <p:nvSpPr>
          <p:cNvPr id="3" name="Content Placeholder 2"/>
          <p:cNvSpPr>
            <a:spLocks noGrp="1"/>
          </p:cNvSpPr>
          <p:nvPr>
            <p:ph idx="1"/>
          </p:nvPr>
        </p:nvSpPr>
        <p:spPr>
          <a:xfrm>
            <a:off x="457200" y="2426369"/>
            <a:ext cx="8229600" cy="3700204"/>
          </a:xfrm>
        </p:spPr>
        <p:txBody>
          <a:bodyPr>
            <a:normAutofit/>
          </a:bodyPr>
          <a:lstStyle/>
          <a:p>
            <a:pPr lvl="0" hangingPunct="0"/>
            <a:r>
              <a:rPr lang="en-CA" dirty="0"/>
              <a:t>Creating customized “Share” and “Follow” buttons</a:t>
            </a:r>
            <a:endParaRPr lang="en-US" dirty="0"/>
          </a:p>
          <a:p>
            <a:pPr lvl="0" hangingPunct="0"/>
            <a:r>
              <a:rPr lang="en-CA" dirty="0"/>
              <a:t>Sharing specific pages </a:t>
            </a:r>
            <a:endParaRPr lang="en-US" dirty="0"/>
          </a:p>
          <a:p>
            <a:pPr lvl="0" hangingPunct="0"/>
            <a:r>
              <a:rPr lang="en-CA" dirty="0"/>
              <a:t>Displaying selected social streams </a:t>
            </a:r>
            <a:endParaRPr lang="en-US" dirty="0"/>
          </a:p>
          <a:p>
            <a:pPr lvl="0" hangingPunct="0"/>
            <a:r>
              <a:rPr lang="en-CA" dirty="0"/>
              <a:t>Displaying videos or portfolios</a:t>
            </a:r>
            <a:endParaRPr lang="en-US" dirty="0"/>
          </a:p>
        </p:txBody>
      </p:sp>
    </p:spTree>
    <p:extLst>
      <p:ext uri="{BB962C8B-B14F-4D97-AF65-F5344CB8AC3E}">
        <p14:creationId xmlns:p14="http://schemas.microsoft.com/office/powerpoint/2010/main" val="139289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E41C5F"/>
                </a:solidFill>
              </a:rPr>
              <a:t>Use WordPress Plugins to Automate Your Social Media Actions and Content</a:t>
            </a:r>
          </a:p>
        </p:txBody>
      </p:sp>
      <p:sp>
        <p:nvSpPr>
          <p:cNvPr id="3" name="Content Placeholder 2"/>
          <p:cNvSpPr>
            <a:spLocks noGrp="1"/>
          </p:cNvSpPr>
          <p:nvPr>
            <p:ph idx="1"/>
          </p:nvPr>
        </p:nvSpPr>
        <p:spPr>
          <a:xfrm>
            <a:off x="457200" y="2057400"/>
            <a:ext cx="8229600" cy="3700204"/>
          </a:xfrm>
        </p:spPr>
        <p:txBody>
          <a:bodyPr>
            <a:normAutofit/>
          </a:bodyPr>
          <a:lstStyle/>
          <a:p>
            <a:pPr marL="0" indent="0" hangingPunct="0">
              <a:buNone/>
            </a:pPr>
            <a:r>
              <a:rPr lang="en-CA" dirty="0"/>
              <a:t>The Onlywire bookmark and share button plugin - an automation plugin that allows you to submit content to mainstream social networks such as Facebook, Twitter, Google+ and many others. </a:t>
            </a:r>
            <a:endParaRPr lang="en-US" dirty="0"/>
          </a:p>
        </p:txBody>
      </p:sp>
      <p:pic>
        <p:nvPicPr>
          <p:cNvPr id="4" name="Picture 3"/>
          <p:cNvPicPr/>
          <p:nvPr/>
        </p:nvPicPr>
        <p:blipFill>
          <a:blip r:embed="rId2" cstate="email">
            <a:extLst>
              <a:ext uri="{28A0092B-C50C-407E-A947-70E740481C1C}">
                <a14:useLocalDpi xmlns:a14="http://schemas.microsoft.com/office/drawing/2010/main" val="0"/>
              </a:ext>
            </a:extLst>
          </a:blip>
          <a:stretch>
            <a:fillRect/>
          </a:stretch>
        </p:blipFill>
        <p:spPr>
          <a:xfrm>
            <a:off x="2575322" y="4122064"/>
            <a:ext cx="3993356" cy="1143000"/>
          </a:xfrm>
          <a:prstGeom prst="rect">
            <a:avLst/>
          </a:prstGeom>
        </p:spPr>
      </p:pic>
    </p:spTree>
    <p:extLst>
      <p:ext uri="{BB962C8B-B14F-4D97-AF65-F5344CB8AC3E}">
        <p14:creationId xmlns:p14="http://schemas.microsoft.com/office/powerpoint/2010/main" val="145929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2250" dirty="0"/>
          </a:p>
        </p:txBody>
      </p:sp>
      <p:sp>
        <p:nvSpPr>
          <p:cNvPr id="3" name="Content Placeholder 2"/>
          <p:cNvSpPr>
            <a:spLocks noGrp="1"/>
          </p:cNvSpPr>
          <p:nvPr>
            <p:ph idx="1"/>
          </p:nvPr>
        </p:nvSpPr>
        <p:spPr>
          <a:xfrm>
            <a:off x="465220" y="1347537"/>
            <a:ext cx="8221579" cy="4410067"/>
          </a:xfrm>
        </p:spPr>
        <p:txBody>
          <a:bodyPr>
            <a:normAutofit/>
          </a:bodyPr>
          <a:lstStyle/>
          <a:p>
            <a:pPr marL="0" indent="0" hangingPunct="0">
              <a:buNone/>
            </a:pPr>
            <a:r>
              <a:rPr lang="en-CA" dirty="0"/>
              <a:t>Another different type of plugin you’ll find in the WordPress plugins directory is Social Media Gallery, which allows you to display your visual streams on your website. </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871537" y="3416968"/>
            <a:ext cx="3614988" cy="2340636"/>
          </a:xfrm>
          <a:prstGeom prst="rect">
            <a:avLst/>
          </a:prstGeom>
        </p:spPr>
      </p:pic>
    </p:spTree>
    <p:extLst>
      <p:ext uri="{BB962C8B-B14F-4D97-AF65-F5344CB8AC3E}">
        <p14:creationId xmlns:p14="http://schemas.microsoft.com/office/powerpoint/2010/main" val="2087563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000" dirty="0">
                <a:solidFill>
                  <a:srgbClr val="E41C5F"/>
                </a:solidFill>
              </a:rPr>
              <a:t>Step four: use widgets to speed up social sharing and create embedded social content</a:t>
            </a:r>
            <a:endParaRPr lang="en-US" sz="3000" dirty="0">
              <a:solidFill>
                <a:srgbClr val="E41C5F"/>
              </a:solidFill>
            </a:endParaRPr>
          </a:p>
        </p:txBody>
      </p:sp>
    </p:spTree>
    <p:extLst>
      <p:ext uri="{BB962C8B-B14F-4D97-AF65-F5344CB8AC3E}">
        <p14:creationId xmlns:p14="http://schemas.microsoft.com/office/powerpoint/2010/main" val="97382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E41C5F"/>
                </a:solidFill>
              </a:rPr>
              <a:t>Use Widgets to Speed Up Social Sharing and Create Embedded Social Content</a:t>
            </a:r>
          </a:p>
        </p:txBody>
      </p:sp>
      <p:sp>
        <p:nvSpPr>
          <p:cNvPr id="3" name="Content Placeholder 2"/>
          <p:cNvSpPr>
            <a:spLocks noGrp="1"/>
          </p:cNvSpPr>
          <p:nvPr>
            <p:ph sz="half" idx="1"/>
          </p:nvPr>
        </p:nvSpPr>
        <p:spPr>
          <a:xfrm>
            <a:off x="628650" y="2133599"/>
            <a:ext cx="3886200" cy="4043363"/>
          </a:xfrm>
        </p:spPr>
        <p:txBody>
          <a:bodyPr>
            <a:normAutofit fontScale="85000" lnSpcReduction="10000"/>
          </a:bodyPr>
          <a:lstStyle/>
          <a:p>
            <a:pPr marL="0" indent="0">
              <a:buNone/>
            </a:pPr>
            <a:r>
              <a:rPr lang="en-CA" dirty="0"/>
              <a:t>You can also install all sorts of other widgets like booking forms, calendars, time zone converters—but widgets excel at helping you </a:t>
            </a:r>
            <a:r>
              <a:rPr lang="en-CA" b="1" dirty="0"/>
              <a:t>share your best streams of social interaction</a:t>
            </a:r>
            <a:r>
              <a:rPr lang="en-CA" dirty="0"/>
              <a:t>. </a:t>
            </a:r>
            <a:endParaRPr lang="en-CA" dirty="0" smtClean="0"/>
          </a:p>
          <a:p>
            <a:pPr marL="0" indent="0">
              <a:buNone/>
            </a:pPr>
            <a:endParaRPr lang="en-CA" dirty="0"/>
          </a:p>
          <a:p>
            <a:pPr marL="0" indent="0">
              <a:buNone/>
            </a:pPr>
            <a:r>
              <a:rPr lang="en-CA" dirty="0" smtClean="0"/>
              <a:t>If you are going to do this </a:t>
            </a:r>
            <a:r>
              <a:rPr lang="mr-IN" dirty="0" smtClean="0"/>
              <a:t>–</a:t>
            </a:r>
            <a:r>
              <a:rPr lang="en-CA" dirty="0" smtClean="0"/>
              <a:t> ensure it</a:t>
            </a:r>
            <a:r>
              <a:rPr lang="mr-IN" dirty="0" smtClean="0"/>
              <a:t>’</a:t>
            </a:r>
            <a:r>
              <a:rPr lang="en-CA" dirty="0" smtClean="0"/>
              <a:t>s a platform where you are active!</a:t>
            </a:r>
            <a:endParaRPr lang="en-CA" dirty="0"/>
          </a:p>
          <a:p>
            <a:pPr marL="0" indent="0">
              <a:buNone/>
            </a:pPr>
            <a:endParaRPr lang="en-CA"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021" y="1957137"/>
            <a:ext cx="3974716" cy="3048000"/>
          </a:xfrm>
          <a:prstGeom prst="rect">
            <a:avLst/>
          </a:prstGeom>
        </p:spPr>
      </p:pic>
    </p:spTree>
    <p:extLst>
      <p:ext uri="{BB962C8B-B14F-4D97-AF65-F5344CB8AC3E}">
        <p14:creationId xmlns:p14="http://schemas.microsoft.com/office/powerpoint/2010/main" val="318230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E41C5F"/>
                </a:solidFill>
              </a:rPr>
              <a:t>Use Widgets to Speed Up Social Sharing and Create Embedded Social Content</a:t>
            </a:r>
          </a:p>
        </p:txBody>
      </p:sp>
      <p:sp>
        <p:nvSpPr>
          <p:cNvPr id="3" name="Content Placeholder 2"/>
          <p:cNvSpPr>
            <a:spLocks noGrp="1"/>
          </p:cNvSpPr>
          <p:nvPr>
            <p:ph idx="1"/>
          </p:nvPr>
        </p:nvSpPr>
        <p:spPr>
          <a:xfrm>
            <a:off x="457200" y="2057400"/>
            <a:ext cx="8229600" cy="3700204"/>
          </a:xfrm>
        </p:spPr>
        <p:txBody>
          <a:bodyPr>
            <a:normAutofit fontScale="77500" lnSpcReduction="20000"/>
          </a:bodyPr>
          <a:lstStyle/>
          <a:p>
            <a:pPr marL="0" indent="0">
              <a:buNone/>
            </a:pPr>
            <a:r>
              <a:rPr lang="en-CA" dirty="0"/>
              <a:t>Most of your top social networks and content platforms allow you to install their widgets: After all, it’s good publicity for them too! </a:t>
            </a:r>
          </a:p>
          <a:p>
            <a:pPr marL="0" indent="0">
              <a:buNone/>
            </a:pPr>
            <a:endParaRPr lang="en-CA" dirty="0"/>
          </a:p>
          <a:p>
            <a:pPr marL="0" indent="0">
              <a:buNone/>
            </a:pPr>
            <a:r>
              <a:rPr lang="en-CA" dirty="0"/>
              <a:t>Look in the Help or Support areas, or search using the parameters [social network name] [widget] </a:t>
            </a:r>
          </a:p>
          <a:p>
            <a:pPr marL="0" indent="0">
              <a:buNone/>
            </a:pPr>
            <a:endParaRPr lang="en-CA" dirty="0"/>
          </a:p>
          <a:p>
            <a:pPr marL="0" indent="0">
              <a:buNone/>
            </a:pPr>
            <a:r>
              <a:rPr lang="en-CA" dirty="0"/>
              <a:t>Widgets add an </a:t>
            </a:r>
            <a:r>
              <a:rPr lang="en-CA" b="1" dirty="0"/>
              <a:t>interactive layer</a:t>
            </a:r>
            <a:r>
              <a:rPr lang="en-CA" dirty="0"/>
              <a:t> to your website—essential in today’s internet climate—as well as highlighting your most valuable assets such as testimonials, reviews or social sharing</a:t>
            </a:r>
            <a:r>
              <a:rPr lang="en-CA" dirty="0" smtClean="0"/>
              <a:t>.</a:t>
            </a:r>
          </a:p>
          <a:p>
            <a:pPr marL="0" indent="0">
              <a:buNone/>
            </a:pPr>
            <a:endParaRPr lang="en-CA" dirty="0"/>
          </a:p>
          <a:p>
            <a:pPr marL="0" indent="0">
              <a:buNone/>
            </a:pPr>
            <a:r>
              <a:rPr lang="en-CA" dirty="0" smtClean="0"/>
              <a:t>But use only if you are active!</a:t>
            </a:r>
            <a:endParaRPr lang="en-US" dirty="0"/>
          </a:p>
          <a:p>
            <a:pPr marL="0" indent="0">
              <a:buNone/>
            </a:pPr>
            <a:endParaRPr lang="en-US" dirty="0"/>
          </a:p>
        </p:txBody>
      </p:sp>
    </p:spTree>
    <p:extLst>
      <p:ext uri="{BB962C8B-B14F-4D97-AF65-F5344CB8AC3E}">
        <p14:creationId xmlns:p14="http://schemas.microsoft.com/office/powerpoint/2010/main" val="1270925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400" dirty="0">
                <a:solidFill>
                  <a:srgbClr val="E41C5F"/>
                </a:solidFill>
              </a:rPr>
              <a:t>Step five: think seasonally!</a:t>
            </a:r>
            <a:endParaRPr lang="en-US" sz="4400" dirty="0">
              <a:solidFill>
                <a:srgbClr val="E41C5F"/>
              </a:solidFill>
            </a:endParaRPr>
          </a:p>
        </p:txBody>
      </p:sp>
    </p:spTree>
    <p:extLst>
      <p:ext uri="{BB962C8B-B14F-4D97-AF65-F5344CB8AC3E}">
        <p14:creationId xmlns:p14="http://schemas.microsoft.com/office/powerpoint/2010/main" val="1578122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58" y="0"/>
            <a:ext cx="7921792" cy="1690689"/>
          </a:xfrm>
        </p:spPr>
        <p:txBody>
          <a:bodyPr>
            <a:noAutofit/>
          </a:bodyPr>
          <a:lstStyle/>
          <a:p>
            <a:r>
              <a:rPr lang="en-US" dirty="0" smtClean="0">
                <a:solidFill>
                  <a:srgbClr val="E41C5F"/>
                </a:solidFill>
              </a:rPr>
              <a:t>The Seasons!</a:t>
            </a:r>
            <a:endParaRPr lang="en-US" dirty="0">
              <a:solidFill>
                <a:srgbClr val="E41C5F"/>
              </a:solidFill>
            </a:endParaRPr>
          </a:p>
        </p:txBody>
      </p:sp>
      <p:sp>
        <p:nvSpPr>
          <p:cNvPr id="3" name="Content Placeholder 2"/>
          <p:cNvSpPr>
            <a:spLocks noGrp="1"/>
          </p:cNvSpPr>
          <p:nvPr>
            <p:ph idx="1"/>
          </p:nvPr>
        </p:nvSpPr>
        <p:spPr>
          <a:xfrm>
            <a:off x="417095" y="1395663"/>
            <a:ext cx="8269705" cy="4361941"/>
          </a:xfrm>
        </p:spPr>
        <p:txBody>
          <a:bodyPr>
            <a:normAutofit/>
          </a:bodyPr>
          <a:lstStyle/>
          <a:p>
            <a:pPr marL="0" indent="0">
              <a:buNone/>
            </a:pPr>
            <a:r>
              <a:rPr lang="en-CA" sz="2400" b="1" dirty="0"/>
              <a:t>Strategy</a:t>
            </a:r>
            <a:r>
              <a:rPr lang="en-CA" sz="2400" dirty="0"/>
              <a:t> is a big part of successful social planning—and a powerful way to increase your audience. </a:t>
            </a:r>
          </a:p>
          <a:p>
            <a:pPr marL="0" indent="0">
              <a:buNone/>
            </a:pPr>
            <a:r>
              <a:rPr lang="en-CA" sz="2400" dirty="0" smtClean="0"/>
              <a:t>When you </a:t>
            </a:r>
            <a:r>
              <a:rPr lang="en-CA" sz="2400" dirty="0"/>
              <a:t>plan your </a:t>
            </a:r>
            <a:r>
              <a:rPr lang="en-CA" sz="2400" dirty="0" smtClean="0"/>
              <a:t>social media campaigns </a:t>
            </a:r>
            <a:r>
              <a:rPr lang="en-CA" sz="2400" dirty="0"/>
              <a:t>for the upcoming year, think seasonally.</a:t>
            </a:r>
          </a:p>
          <a:p>
            <a:pPr marL="0" indent="0">
              <a:buNone/>
            </a:pPr>
            <a:endParaRPr lang="en-CA" dirty="0"/>
          </a:p>
          <a:p>
            <a:pPr lvl="0" hangingPunct="0"/>
            <a:endParaRPr lang="en-US" dirty="0"/>
          </a:p>
          <a:p>
            <a:pPr lvl="0" hangingPunct="0"/>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507" y="3801979"/>
            <a:ext cx="6006482" cy="2285074"/>
          </a:xfrm>
          <a:prstGeom prst="rect">
            <a:avLst/>
          </a:prstGeom>
        </p:spPr>
      </p:pic>
    </p:spTree>
    <p:extLst>
      <p:ext uri="{BB962C8B-B14F-4D97-AF65-F5344CB8AC3E}">
        <p14:creationId xmlns:p14="http://schemas.microsoft.com/office/powerpoint/2010/main" val="207625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6566" y="863099"/>
            <a:ext cx="7886700" cy="4351338"/>
          </a:xfrm>
        </p:spPr>
        <p:txBody>
          <a:bodyPr>
            <a:normAutofit lnSpcReduction="10000"/>
          </a:bodyPr>
          <a:lstStyle/>
          <a:p>
            <a:pPr marL="0" indent="0" hangingPunct="0">
              <a:buNone/>
            </a:pPr>
            <a:r>
              <a:rPr lang="en-US" dirty="0"/>
              <a:t>It’s not the number of </a:t>
            </a:r>
            <a:r>
              <a:rPr lang="en-US" dirty="0" smtClean="0"/>
              <a:t>users of the networks </a:t>
            </a:r>
            <a:r>
              <a:rPr lang="en-US" dirty="0"/>
              <a:t>that matters, however: It’s the </a:t>
            </a:r>
            <a:r>
              <a:rPr lang="en-US" b="1" dirty="0"/>
              <a:t>breakdowns</a:t>
            </a:r>
            <a:r>
              <a:rPr lang="en-US" dirty="0"/>
              <a:t> that determine whether or not a particular social network is your perfect strategy</a:t>
            </a:r>
            <a:r>
              <a:rPr lang="en-US" dirty="0" smtClean="0"/>
              <a:t>.</a:t>
            </a:r>
          </a:p>
          <a:p>
            <a:pPr marL="0" indent="0" hangingPunct="0">
              <a:buNone/>
            </a:pPr>
            <a:endParaRPr lang="en-US" dirty="0" smtClean="0"/>
          </a:p>
          <a:p>
            <a:pPr marL="0" indent="0" hangingPunct="0">
              <a:buNone/>
            </a:pPr>
            <a:r>
              <a:rPr lang="en-US" dirty="0" smtClean="0"/>
              <a:t>Think:</a:t>
            </a:r>
            <a:endParaRPr lang="en-US" dirty="0"/>
          </a:p>
          <a:p>
            <a:pPr marL="0" indent="0" hangingPunct="0">
              <a:buNone/>
            </a:pPr>
            <a:r>
              <a:rPr lang="en-US" dirty="0" smtClean="0"/>
              <a:t>Who is your ideal client?</a:t>
            </a:r>
          </a:p>
          <a:p>
            <a:pPr marL="0" indent="0" hangingPunct="0">
              <a:buNone/>
            </a:pPr>
            <a:r>
              <a:rPr lang="en-US" dirty="0" smtClean="0"/>
              <a:t>What platform are they using?</a:t>
            </a:r>
          </a:p>
          <a:p>
            <a:pPr marL="0" indent="0" hangingPunct="0">
              <a:buNone/>
            </a:pPr>
            <a:r>
              <a:rPr lang="en-US" dirty="0" smtClean="0"/>
              <a:t>When are they using it?</a:t>
            </a:r>
          </a:p>
          <a:p>
            <a:pPr marL="0" indent="0" hangingPunct="0">
              <a:buNone/>
            </a:pPr>
            <a:r>
              <a:rPr lang="en-US" dirty="0" smtClean="0"/>
              <a:t>What are they using it for?</a:t>
            </a:r>
          </a:p>
          <a:p>
            <a:pPr marL="0" indent="0" hangingPunct="0">
              <a:buNone/>
            </a:pPr>
            <a:endParaRPr lang="en-US" dirty="0"/>
          </a:p>
        </p:txBody>
      </p:sp>
    </p:spTree>
    <p:extLst>
      <p:ext uri="{BB962C8B-B14F-4D97-AF65-F5344CB8AC3E}">
        <p14:creationId xmlns:p14="http://schemas.microsoft.com/office/powerpoint/2010/main" val="801926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E41C5F"/>
                </a:solidFill>
              </a:rPr>
              <a:t>Days of the Year!</a:t>
            </a:r>
            <a:endParaRPr lang="en-US" dirty="0">
              <a:solidFill>
                <a:srgbClr val="E41C5F"/>
              </a:solidFill>
            </a:endParaRPr>
          </a:p>
        </p:txBody>
      </p:sp>
      <p:sp>
        <p:nvSpPr>
          <p:cNvPr id="3" name="Content Placeholder 2"/>
          <p:cNvSpPr>
            <a:spLocks noGrp="1"/>
          </p:cNvSpPr>
          <p:nvPr>
            <p:ph idx="1"/>
          </p:nvPr>
        </p:nvSpPr>
        <p:spPr>
          <a:xfrm>
            <a:off x="457200" y="2057400"/>
            <a:ext cx="8229600" cy="3700204"/>
          </a:xfrm>
        </p:spPr>
        <p:txBody>
          <a:bodyPr>
            <a:normAutofit/>
          </a:bodyPr>
          <a:lstStyle/>
          <a:p>
            <a:pPr lvl="0" hangingPunct="0"/>
            <a:r>
              <a:rPr lang="en-US" dirty="0"/>
              <a:t>Days Of The Year aims to bring all of the world’s weird, funny, wonderful and bizarre holidays under one roof, and to create the ultimate guide to celebrating each and every day</a:t>
            </a:r>
            <a:r>
              <a:rPr lang="en-US" dirty="0" smtClean="0"/>
              <a:t>.</a:t>
            </a:r>
          </a:p>
          <a:p>
            <a:pPr lvl="0" hangingPunct="0"/>
            <a:endParaRPr lang="en-US" dirty="0"/>
          </a:p>
          <a:p>
            <a:pPr lvl="0" hangingPunct="0"/>
            <a:r>
              <a:rPr lang="en-US" dirty="0"/>
              <a:t>https://</a:t>
            </a:r>
            <a:r>
              <a:rPr lang="en-US" dirty="0" err="1"/>
              <a:t>www.daysoftheyear.com</a:t>
            </a:r>
            <a:endParaRPr lang="en-US" dirty="0"/>
          </a:p>
        </p:txBody>
      </p:sp>
    </p:spTree>
    <p:extLst>
      <p:ext uri="{BB962C8B-B14F-4D97-AF65-F5344CB8AC3E}">
        <p14:creationId xmlns:p14="http://schemas.microsoft.com/office/powerpoint/2010/main" val="1138071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solidFill>
                  <a:srgbClr val="E41C5F"/>
                </a:solidFill>
              </a:rPr>
              <a:t>Step six: outsource your social sharing</a:t>
            </a:r>
            <a:endParaRPr lang="en-US" sz="4400" dirty="0">
              <a:solidFill>
                <a:srgbClr val="E41C5F"/>
              </a:solidFill>
            </a:endParaRPr>
          </a:p>
        </p:txBody>
      </p:sp>
    </p:spTree>
    <p:extLst>
      <p:ext uri="{BB962C8B-B14F-4D97-AF65-F5344CB8AC3E}">
        <p14:creationId xmlns:p14="http://schemas.microsoft.com/office/powerpoint/2010/main" val="6807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7005"/>
            <a:ext cx="8229600" cy="4060599"/>
          </a:xfrm>
        </p:spPr>
        <p:txBody>
          <a:bodyPr>
            <a:normAutofit/>
          </a:bodyPr>
          <a:lstStyle/>
          <a:p>
            <a:pPr marL="0" indent="0">
              <a:buNone/>
            </a:pPr>
            <a:endParaRPr lang="en-CA" sz="3600" b="1" dirty="0"/>
          </a:p>
          <a:p>
            <a:pPr marL="0" indent="0">
              <a:buNone/>
            </a:pPr>
            <a:r>
              <a:rPr lang="en-CA" sz="3600" dirty="0"/>
              <a:t>Social media engagement is one of the most important ways to grow your reputation and your reach</a:t>
            </a:r>
            <a:r>
              <a:rPr lang="en-CA" dirty="0"/>
              <a:t>. </a:t>
            </a:r>
            <a:endParaRPr lang="en-US" dirty="0"/>
          </a:p>
        </p:txBody>
      </p:sp>
    </p:spTree>
    <p:extLst>
      <p:ext uri="{BB962C8B-B14F-4D97-AF65-F5344CB8AC3E}">
        <p14:creationId xmlns:p14="http://schemas.microsoft.com/office/powerpoint/2010/main" val="594918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solidFill>
                  <a:srgbClr val="E41C5F"/>
                </a:solidFill>
              </a:rPr>
              <a:t>Step seven: maximize your </a:t>
            </a:r>
            <a:r>
              <a:rPr lang="en-CA" sz="4400" dirty="0" smtClean="0">
                <a:solidFill>
                  <a:srgbClr val="E41C5F"/>
                </a:solidFill>
              </a:rPr>
              <a:t>social media </a:t>
            </a:r>
            <a:r>
              <a:rPr lang="en-CA" sz="4400" dirty="0">
                <a:solidFill>
                  <a:srgbClr val="E41C5F"/>
                </a:solidFill>
              </a:rPr>
              <a:t>engagement with </a:t>
            </a:r>
            <a:r>
              <a:rPr lang="en-CA" sz="4400" dirty="0" smtClean="0">
                <a:solidFill>
                  <a:srgbClr val="E41C5F"/>
                </a:solidFill>
              </a:rPr>
              <a:t>content curation tools</a:t>
            </a:r>
            <a:endParaRPr lang="en-US" sz="4400" dirty="0">
              <a:solidFill>
                <a:srgbClr val="E41C5F"/>
              </a:solidFill>
            </a:endParaRPr>
          </a:p>
        </p:txBody>
      </p:sp>
    </p:spTree>
    <p:extLst>
      <p:ext uri="{BB962C8B-B14F-4D97-AF65-F5344CB8AC3E}">
        <p14:creationId xmlns:p14="http://schemas.microsoft.com/office/powerpoint/2010/main" val="108579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E41C5F"/>
                </a:solidFill>
              </a:rPr>
              <a:t>Content Curation Tools</a:t>
            </a:r>
            <a:endParaRPr lang="en-US" dirty="0">
              <a:solidFill>
                <a:srgbClr val="E41C5F"/>
              </a:solidFill>
            </a:endParaRPr>
          </a:p>
        </p:txBody>
      </p:sp>
      <p:sp>
        <p:nvSpPr>
          <p:cNvPr id="3" name="Content Placeholder 2"/>
          <p:cNvSpPr>
            <a:spLocks noGrp="1"/>
          </p:cNvSpPr>
          <p:nvPr>
            <p:ph idx="1"/>
          </p:nvPr>
        </p:nvSpPr>
        <p:spPr>
          <a:xfrm>
            <a:off x="433137" y="1844842"/>
            <a:ext cx="8253663" cy="3912762"/>
          </a:xfrm>
        </p:spPr>
        <p:txBody>
          <a:bodyPr>
            <a:normAutofit fontScale="77500" lnSpcReduction="20000"/>
          </a:bodyPr>
          <a:lstStyle/>
          <a:p>
            <a:pPr marL="0" indent="0">
              <a:buNone/>
            </a:pPr>
            <a:r>
              <a:rPr lang="en-CA" dirty="0" smtClean="0"/>
              <a:t>Tools to look at: </a:t>
            </a:r>
            <a:r>
              <a:rPr lang="en-CA" dirty="0"/>
              <a:t>Post Planner / </a:t>
            </a:r>
            <a:r>
              <a:rPr lang="en-CA" dirty="0" err="1" smtClean="0"/>
              <a:t>Quuu</a:t>
            </a:r>
            <a:r>
              <a:rPr lang="en-CA" dirty="0" smtClean="0"/>
              <a:t> / </a:t>
            </a:r>
            <a:r>
              <a:rPr lang="en-CA" dirty="0" err="1" smtClean="0"/>
              <a:t>Hootsuite</a:t>
            </a:r>
            <a:endParaRPr lang="en-CA" dirty="0" smtClean="0"/>
          </a:p>
          <a:p>
            <a:pPr marL="0" indent="0">
              <a:buNone/>
            </a:pPr>
            <a:endParaRPr lang="en-CA" dirty="0"/>
          </a:p>
          <a:p>
            <a:pPr marL="0" indent="0">
              <a:buNone/>
            </a:pPr>
            <a:r>
              <a:rPr lang="en-CA" dirty="0"/>
              <a:t>“A Facebook page management tool that helps automate the sharing of content to your Facebook page. There is a content discovery engine which allows you to discover the most popular content in your industry and then you can add it to a queue for later delivery.”</a:t>
            </a:r>
          </a:p>
          <a:p>
            <a:pPr marL="0" indent="0">
              <a:buNone/>
            </a:pPr>
            <a:endParaRPr lang="en-US" dirty="0"/>
          </a:p>
          <a:p>
            <a:pPr marL="0" indent="0">
              <a:buNone/>
            </a:pPr>
            <a:r>
              <a:rPr lang="en-CA" dirty="0" smtClean="0"/>
              <a:t>They operate </a:t>
            </a:r>
            <a:r>
              <a:rPr lang="en-CA" dirty="0"/>
              <a:t>on a queue system, automatically posting based on pre-configured times.</a:t>
            </a:r>
            <a:endParaRPr lang="en-US" dirty="0"/>
          </a:p>
          <a:p>
            <a:pPr marL="0" indent="0">
              <a:buNone/>
            </a:pPr>
            <a:endParaRPr lang="en-US" dirty="0"/>
          </a:p>
          <a:p>
            <a:pPr marL="0" indent="0">
              <a:buNone/>
            </a:pPr>
            <a:r>
              <a:rPr lang="en-CA" dirty="0" smtClean="0"/>
              <a:t>Highly versatile </a:t>
            </a:r>
            <a:r>
              <a:rPr lang="en-CA" dirty="0"/>
              <a:t>social media engagement </a:t>
            </a:r>
            <a:r>
              <a:rPr lang="en-CA" dirty="0" smtClean="0"/>
              <a:t>apps, </a:t>
            </a:r>
            <a:r>
              <a:rPr lang="en-CA" dirty="0"/>
              <a:t>allowing you to expertly find and curate content targeted to your ideal follower.</a:t>
            </a:r>
            <a:endParaRPr lang="en-US" dirty="0"/>
          </a:p>
        </p:txBody>
      </p:sp>
    </p:spTree>
    <p:extLst>
      <p:ext uri="{BB962C8B-B14F-4D97-AF65-F5344CB8AC3E}">
        <p14:creationId xmlns:p14="http://schemas.microsoft.com/office/powerpoint/2010/main" val="1675418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solidFill>
                  <a:srgbClr val="E41C5F"/>
                </a:solidFill>
              </a:rPr>
              <a:t>Step eight: update your social sharing buttons!</a:t>
            </a:r>
            <a:endParaRPr lang="en-US" sz="4400" dirty="0">
              <a:solidFill>
                <a:srgbClr val="E41C5F"/>
              </a:solidFill>
            </a:endParaRPr>
          </a:p>
        </p:txBody>
      </p:sp>
    </p:spTree>
    <p:extLst>
      <p:ext uri="{BB962C8B-B14F-4D97-AF65-F5344CB8AC3E}">
        <p14:creationId xmlns:p14="http://schemas.microsoft.com/office/powerpoint/2010/main" val="800536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E41C5F"/>
                </a:solidFill>
              </a:rPr>
              <a:t>Update Your Social Sharing Buttons!</a:t>
            </a:r>
          </a:p>
        </p:txBody>
      </p:sp>
      <p:sp>
        <p:nvSpPr>
          <p:cNvPr id="3" name="Content Placeholder 2"/>
          <p:cNvSpPr>
            <a:spLocks noGrp="1"/>
          </p:cNvSpPr>
          <p:nvPr>
            <p:ph idx="1"/>
          </p:nvPr>
        </p:nvSpPr>
        <p:spPr>
          <a:xfrm>
            <a:off x="176463" y="1844842"/>
            <a:ext cx="8510337" cy="3912762"/>
          </a:xfrm>
        </p:spPr>
        <p:txBody>
          <a:bodyPr>
            <a:normAutofit/>
          </a:bodyPr>
          <a:lstStyle/>
          <a:p>
            <a:pPr marL="0" indent="0">
              <a:buNone/>
            </a:pPr>
            <a:r>
              <a:rPr lang="en-CA" dirty="0" smtClean="0"/>
              <a:t>On your social media / website have social sharing buttons encouraging others to follow / share your content:</a:t>
            </a:r>
            <a:endParaRPr lang="en-CA" dirty="0"/>
          </a:p>
          <a:p>
            <a:pPr lvl="0"/>
            <a:r>
              <a:rPr lang="en-CA" dirty="0"/>
              <a:t>Customize and brand</a:t>
            </a:r>
            <a:endParaRPr lang="en-US" dirty="0"/>
          </a:p>
          <a:p>
            <a:pPr lvl="0"/>
            <a:r>
              <a:rPr lang="en-CA" dirty="0"/>
              <a:t>Reposition, resize and colorize</a:t>
            </a:r>
            <a:endParaRPr lang="en-US" dirty="0"/>
          </a:p>
          <a:p>
            <a:pPr lvl="0"/>
            <a:r>
              <a:rPr lang="en-CA" dirty="0"/>
              <a:t>Not just share, but follow and </a:t>
            </a:r>
            <a:br>
              <a:rPr lang="en-CA" dirty="0"/>
            </a:br>
            <a:r>
              <a:rPr lang="en-CA" b="1" dirty="0"/>
              <a:t>related post</a:t>
            </a:r>
            <a:r>
              <a:rPr lang="en-CA" dirty="0"/>
              <a:t> buttons too</a:t>
            </a:r>
            <a:endParaRPr lang="en-US" dirty="0"/>
          </a:p>
          <a:p>
            <a:pPr lvl="0"/>
            <a:r>
              <a:rPr lang="en-CA" dirty="0"/>
              <a:t>Add individual buttons</a:t>
            </a:r>
            <a:endParaRPr lang="en-US" dirty="0"/>
          </a:p>
          <a:p>
            <a:pPr marL="0" indent="0">
              <a:buNone/>
            </a:pPr>
            <a:endParaRPr lang="en-US" dirty="0"/>
          </a:p>
        </p:txBody>
      </p:sp>
      <p:pic>
        <p:nvPicPr>
          <p:cNvPr id="4" name="Picture 3"/>
          <p:cNvPicPr/>
          <p:nvPr/>
        </p:nvPicPr>
        <p:blipFill>
          <a:blip r:embed="rId2" cstate="email">
            <a:extLst>
              <a:ext uri="{28A0092B-C50C-407E-A947-70E740481C1C}">
                <a14:useLocalDpi xmlns:a14="http://schemas.microsoft.com/office/drawing/2010/main" val="0"/>
              </a:ext>
            </a:extLst>
          </a:blip>
          <a:stretch>
            <a:fillRect/>
          </a:stretch>
        </p:blipFill>
        <p:spPr>
          <a:xfrm>
            <a:off x="4481340" y="4512050"/>
            <a:ext cx="3793331" cy="1036796"/>
          </a:xfrm>
          <a:prstGeom prst="rect">
            <a:avLst/>
          </a:prstGeom>
        </p:spPr>
      </p:pic>
    </p:spTree>
    <p:extLst>
      <p:ext uri="{BB962C8B-B14F-4D97-AF65-F5344CB8AC3E}">
        <p14:creationId xmlns:p14="http://schemas.microsoft.com/office/powerpoint/2010/main" val="624982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solidFill>
                  <a:srgbClr val="E41C5F"/>
                </a:solidFill>
              </a:rPr>
              <a:t>Step nine: use mobile social apps</a:t>
            </a:r>
            <a:endParaRPr lang="en-US" sz="4400" dirty="0">
              <a:solidFill>
                <a:srgbClr val="E41C5F"/>
              </a:solidFill>
            </a:endParaRPr>
          </a:p>
        </p:txBody>
      </p:sp>
    </p:spTree>
    <p:extLst>
      <p:ext uri="{BB962C8B-B14F-4D97-AF65-F5344CB8AC3E}">
        <p14:creationId xmlns:p14="http://schemas.microsoft.com/office/powerpoint/2010/main" val="739385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E41C5F"/>
                </a:solidFill>
              </a:rPr>
              <a:t>Use Mobile Social Apps</a:t>
            </a:r>
          </a:p>
        </p:txBody>
      </p:sp>
      <p:sp>
        <p:nvSpPr>
          <p:cNvPr id="3" name="Content Placeholder 2"/>
          <p:cNvSpPr>
            <a:spLocks noGrp="1"/>
          </p:cNvSpPr>
          <p:nvPr>
            <p:ph idx="1"/>
          </p:nvPr>
        </p:nvSpPr>
        <p:spPr>
          <a:xfrm>
            <a:off x="457200" y="2057400"/>
            <a:ext cx="8229600" cy="3700204"/>
          </a:xfrm>
        </p:spPr>
        <p:txBody>
          <a:bodyPr>
            <a:normAutofit/>
          </a:bodyPr>
          <a:lstStyle/>
          <a:p>
            <a:pPr marL="0" indent="0">
              <a:buNone/>
            </a:pPr>
            <a:r>
              <a:rPr lang="en-CA" dirty="0" err="1" smtClean="0"/>
              <a:t>Hootsuite</a:t>
            </a:r>
            <a:r>
              <a:rPr lang="en-CA" dirty="0" smtClean="0"/>
              <a:t> / Buffer all have app versions</a:t>
            </a:r>
            <a:endParaRPr lang="en-US" dirty="0"/>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2618185" y="2665635"/>
            <a:ext cx="3907631" cy="2366486"/>
          </a:xfrm>
          <a:prstGeom prst="rect">
            <a:avLst/>
          </a:prstGeom>
        </p:spPr>
      </p:pic>
    </p:spTree>
    <p:extLst>
      <p:ext uri="{BB962C8B-B14F-4D97-AF65-F5344CB8AC3E}">
        <p14:creationId xmlns:p14="http://schemas.microsoft.com/office/powerpoint/2010/main" val="1507515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solidFill>
                  <a:srgbClr val="E41C5F"/>
                </a:solidFill>
              </a:rPr>
              <a:t>Step ten: don’t take your </a:t>
            </a:r>
            <a:r>
              <a:rPr lang="en-CA" sz="4400" dirty="0" smtClean="0">
                <a:solidFill>
                  <a:srgbClr val="E41C5F"/>
                </a:solidFill>
              </a:rPr>
              <a:t>automation  </a:t>
            </a:r>
            <a:r>
              <a:rPr lang="en-CA" sz="4400" dirty="0">
                <a:solidFill>
                  <a:srgbClr val="E41C5F"/>
                </a:solidFill>
              </a:rPr>
              <a:t>for granted!</a:t>
            </a:r>
            <a:endParaRPr lang="en-US" sz="4400" dirty="0">
              <a:solidFill>
                <a:srgbClr val="E41C5F"/>
              </a:solidFill>
            </a:endParaRPr>
          </a:p>
        </p:txBody>
      </p:sp>
    </p:spTree>
    <p:extLst>
      <p:ext uri="{BB962C8B-B14F-4D97-AF65-F5344CB8AC3E}">
        <p14:creationId xmlns:p14="http://schemas.microsoft.com/office/powerpoint/2010/main" val="79603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0524" y="911225"/>
            <a:ext cx="7886700" cy="4351338"/>
          </a:xfrm>
        </p:spPr>
        <p:txBody>
          <a:bodyPr>
            <a:normAutofit lnSpcReduction="10000"/>
          </a:bodyPr>
          <a:lstStyle/>
          <a:p>
            <a:pPr marL="0" indent="0" hangingPunct="0">
              <a:buNone/>
            </a:pPr>
            <a:r>
              <a:rPr lang="en-US" dirty="0"/>
              <a:t>Social automation alone is not some magical catch-all solution. You need to use it wisely as part of your lead generation and reputation-building strategy—not as a substitute for it. </a:t>
            </a:r>
          </a:p>
          <a:p>
            <a:pPr marL="0" indent="0" hangingPunct="0">
              <a:buNone/>
            </a:pPr>
            <a:endParaRPr lang="en-US" dirty="0"/>
          </a:p>
          <a:p>
            <a:pPr marL="0" indent="0" hangingPunct="0">
              <a:buNone/>
            </a:pPr>
            <a:r>
              <a:rPr lang="en-US" dirty="0"/>
              <a:t>You need to use it as part of a plan</a:t>
            </a:r>
            <a:r>
              <a:rPr lang="en-US" dirty="0" smtClean="0"/>
              <a:t>.</a:t>
            </a:r>
          </a:p>
          <a:p>
            <a:pPr marL="0" indent="0" hangingPunct="0">
              <a:buNone/>
            </a:pPr>
            <a:endParaRPr lang="en-US" dirty="0"/>
          </a:p>
          <a:p>
            <a:pPr marL="0" indent="0" hangingPunct="0">
              <a:buNone/>
            </a:pPr>
            <a:r>
              <a:rPr lang="en-US" dirty="0" smtClean="0"/>
              <a:t>(Remember your social media plan is part of your marketing plan, which is part of your business plan!)</a:t>
            </a:r>
            <a:endParaRPr lang="en-US" dirty="0"/>
          </a:p>
        </p:txBody>
      </p:sp>
    </p:spTree>
    <p:extLst>
      <p:ext uri="{BB962C8B-B14F-4D97-AF65-F5344CB8AC3E}">
        <p14:creationId xmlns:p14="http://schemas.microsoft.com/office/powerpoint/2010/main" val="366157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90" y="998621"/>
            <a:ext cx="8229600" cy="3700204"/>
          </a:xfrm>
        </p:spPr>
        <p:txBody>
          <a:bodyPr>
            <a:normAutofit fontScale="92500"/>
          </a:bodyPr>
          <a:lstStyle/>
          <a:p>
            <a:pPr marL="0" indent="0">
              <a:buNone/>
            </a:pPr>
            <a:r>
              <a:rPr lang="en-CA" dirty="0"/>
              <a:t>Do keep in mind that, for maximum effectiveness, you need to create a social media plan first—and make sure you select only apps, tools and strategies that make your plan work even more easily and powerfully.</a:t>
            </a:r>
          </a:p>
          <a:p>
            <a:pPr marL="0" indent="0">
              <a:buNone/>
            </a:pPr>
            <a:endParaRPr lang="en-US" dirty="0"/>
          </a:p>
          <a:p>
            <a:pPr marL="0" indent="0">
              <a:buNone/>
            </a:pPr>
            <a:r>
              <a:rPr lang="en-US" dirty="0"/>
              <a:t>Automating your social media posts should be a supportive strategy—not your </a:t>
            </a:r>
            <a:r>
              <a:rPr lang="en-US" dirty="0" smtClean="0"/>
              <a:t>only </a:t>
            </a:r>
            <a:r>
              <a:rPr lang="en-US" dirty="0"/>
              <a:t>social strategy. When it comes to relationship building, nothing beats being there and having a real conversation!</a:t>
            </a:r>
          </a:p>
          <a:p>
            <a:pPr marL="0" indent="0">
              <a:buNone/>
            </a:pPr>
            <a:endParaRPr lang="en-US" dirty="0"/>
          </a:p>
        </p:txBody>
      </p:sp>
    </p:spTree>
    <p:extLst>
      <p:ext uri="{BB962C8B-B14F-4D97-AF65-F5344CB8AC3E}">
        <p14:creationId xmlns:p14="http://schemas.microsoft.com/office/powerpoint/2010/main" val="112754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1C5F"/>
                </a:solidFill>
              </a:rPr>
              <a:t>Top Tips</a:t>
            </a:r>
            <a:endParaRPr lang="en-US" dirty="0">
              <a:solidFill>
                <a:srgbClr val="E41C5F"/>
              </a:solidFill>
            </a:endParaRPr>
          </a:p>
        </p:txBody>
      </p:sp>
      <p:sp>
        <p:nvSpPr>
          <p:cNvPr id="3" name="Content Placeholder 2"/>
          <p:cNvSpPr>
            <a:spLocks noGrp="1"/>
          </p:cNvSpPr>
          <p:nvPr>
            <p:ph idx="1"/>
          </p:nvPr>
        </p:nvSpPr>
        <p:spPr/>
        <p:txBody>
          <a:bodyPr>
            <a:normAutofit lnSpcReduction="10000"/>
          </a:bodyPr>
          <a:lstStyle/>
          <a:p>
            <a:pPr lvl="0"/>
            <a:r>
              <a:rPr lang="en-US" b="1" dirty="0"/>
              <a:t>Customize Your Automated Posts for Each Social Network</a:t>
            </a:r>
            <a:endParaRPr lang="en-GB" dirty="0"/>
          </a:p>
          <a:p>
            <a:pPr lvl="0"/>
            <a:r>
              <a:rPr lang="en-US" b="1" dirty="0"/>
              <a:t>Schedule Your Posts Before You Go on Holiday </a:t>
            </a:r>
            <a:endParaRPr lang="en-GB" dirty="0"/>
          </a:p>
          <a:p>
            <a:pPr lvl="0"/>
            <a:r>
              <a:rPr lang="en-US" b="1" dirty="0"/>
              <a:t>Pre-Post About Your Holiday</a:t>
            </a:r>
            <a:endParaRPr lang="en-GB" dirty="0"/>
          </a:p>
          <a:p>
            <a:pPr lvl="0"/>
            <a:r>
              <a:rPr lang="en-US" b="1" dirty="0"/>
              <a:t>Automate Post Content Creation—but Don’t Automate Interaction</a:t>
            </a:r>
            <a:endParaRPr lang="en-GB" dirty="0"/>
          </a:p>
          <a:p>
            <a:pPr lvl="0"/>
            <a:r>
              <a:rPr lang="en-US" b="1" dirty="0"/>
              <a:t>Use Content Creation Wisely</a:t>
            </a:r>
            <a:endParaRPr lang="en-GB" dirty="0"/>
          </a:p>
          <a:p>
            <a:pPr lvl="0"/>
            <a:r>
              <a:rPr lang="en-US" b="1" dirty="0"/>
              <a:t>Fill the Gaps!</a:t>
            </a:r>
            <a:endParaRPr lang="en-GB" dirty="0"/>
          </a:p>
          <a:p>
            <a:pPr lvl="0"/>
            <a:r>
              <a:rPr lang="en-US" b="1" dirty="0"/>
              <a:t>Never Automate Direct </a:t>
            </a:r>
            <a:r>
              <a:rPr lang="en-US" b="1" dirty="0" smtClean="0"/>
              <a:t>Messages</a:t>
            </a:r>
            <a:r>
              <a:rPr lang="en-US" dirty="0"/>
              <a:t> </a:t>
            </a:r>
            <a:endParaRPr lang="en-GB" dirty="0"/>
          </a:p>
        </p:txBody>
      </p:sp>
    </p:spTree>
    <p:extLst>
      <p:ext uri="{BB962C8B-B14F-4D97-AF65-F5344CB8AC3E}">
        <p14:creationId xmlns:p14="http://schemas.microsoft.com/office/powerpoint/2010/main" val="1221724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1C5F"/>
                </a:solidFill>
              </a:rPr>
              <a:t>Tips Cont’d</a:t>
            </a:r>
            <a:r>
              <a:rPr lang="mr-IN" dirty="0" smtClean="0">
                <a:solidFill>
                  <a:srgbClr val="E41C5F"/>
                </a:solidFill>
              </a:rPr>
              <a:t>…</a:t>
            </a:r>
            <a:endParaRPr lang="en-US" dirty="0">
              <a:solidFill>
                <a:srgbClr val="E41C5F"/>
              </a:solidFill>
            </a:endParaRPr>
          </a:p>
        </p:txBody>
      </p:sp>
      <p:sp>
        <p:nvSpPr>
          <p:cNvPr id="3" name="Content Placeholder 2"/>
          <p:cNvSpPr>
            <a:spLocks noGrp="1"/>
          </p:cNvSpPr>
          <p:nvPr>
            <p:ph idx="1"/>
          </p:nvPr>
        </p:nvSpPr>
        <p:spPr/>
        <p:txBody>
          <a:bodyPr>
            <a:normAutofit fontScale="92500" lnSpcReduction="10000"/>
          </a:bodyPr>
          <a:lstStyle/>
          <a:p>
            <a:pPr lvl="0"/>
            <a:r>
              <a:rPr lang="en-US" b="1" dirty="0"/>
              <a:t>Don’t Automate ‘High-stakes’ Content</a:t>
            </a:r>
            <a:endParaRPr lang="en-GB" dirty="0"/>
          </a:p>
          <a:p>
            <a:pPr lvl="0"/>
            <a:r>
              <a:rPr lang="en-US" b="1" dirty="0"/>
              <a:t>Forget the Words ‘Set and Forget’!</a:t>
            </a:r>
            <a:endParaRPr lang="en-GB" dirty="0"/>
          </a:p>
          <a:p>
            <a:pPr lvl="0"/>
            <a:r>
              <a:rPr lang="en-US" b="1" dirty="0"/>
              <a:t>Do Make Use of Notifications</a:t>
            </a:r>
            <a:endParaRPr lang="en-GB" dirty="0"/>
          </a:p>
          <a:p>
            <a:pPr lvl="0"/>
            <a:r>
              <a:rPr lang="en-US" b="1" dirty="0"/>
              <a:t>Check In Once A Day on All Your Social Networks</a:t>
            </a:r>
            <a:endParaRPr lang="en-GB" dirty="0"/>
          </a:p>
          <a:p>
            <a:pPr lvl="0"/>
            <a:r>
              <a:rPr lang="en-US" b="1" dirty="0"/>
              <a:t>Find Out When Your Audience is at the Party (</a:t>
            </a:r>
            <a:r>
              <a:rPr lang="en-US" b="1" dirty="0" err="1"/>
              <a:t>ie</a:t>
            </a:r>
            <a:r>
              <a:rPr lang="en-US" b="1" dirty="0"/>
              <a:t> when do they engage with you)</a:t>
            </a:r>
            <a:endParaRPr lang="en-GB" dirty="0"/>
          </a:p>
          <a:p>
            <a:pPr lvl="0"/>
            <a:r>
              <a:rPr lang="en-US" b="1" dirty="0"/>
              <a:t>Create Seasonal Posts in Advance and Pre-Schedule</a:t>
            </a:r>
            <a:endParaRPr lang="en-GB" dirty="0"/>
          </a:p>
          <a:p>
            <a:pPr lvl="0"/>
            <a:r>
              <a:rPr lang="en-US" b="1" dirty="0"/>
              <a:t>Never Make Automation a Substitution for Engagement</a:t>
            </a:r>
            <a:endParaRPr lang="en-GB" dirty="0"/>
          </a:p>
          <a:p>
            <a:endParaRPr lang="en-US" dirty="0"/>
          </a:p>
        </p:txBody>
      </p:sp>
    </p:spTree>
    <p:extLst>
      <p:ext uri="{BB962C8B-B14F-4D97-AF65-F5344CB8AC3E}">
        <p14:creationId xmlns:p14="http://schemas.microsoft.com/office/powerpoint/2010/main" val="293341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1C5F"/>
                </a:solidFill>
              </a:rPr>
              <a:t>Tips Cont’d</a:t>
            </a:r>
            <a:r>
              <a:rPr lang="mr-IN" dirty="0" smtClean="0">
                <a:solidFill>
                  <a:srgbClr val="E41C5F"/>
                </a:solidFill>
              </a:rPr>
              <a:t>…</a:t>
            </a:r>
            <a:r>
              <a:rPr lang="en-GB" dirty="0" smtClean="0">
                <a:solidFill>
                  <a:srgbClr val="E41C5F"/>
                </a:solidFill>
              </a:rPr>
              <a:t>	</a:t>
            </a:r>
            <a:endParaRPr lang="en-US" dirty="0">
              <a:solidFill>
                <a:srgbClr val="E41C5F"/>
              </a:solidFill>
            </a:endParaRPr>
          </a:p>
        </p:txBody>
      </p:sp>
      <p:sp>
        <p:nvSpPr>
          <p:cNvPr id="3" name="Content Placeholder 2"/>
          <p:cNvSpPr>
            <a:spLocks noGrp="1"/>
          </p:cNvSpPr>
          <p:nvPr>
            <p:ph idx="1"/>
          </p:nvPr>
        </p:nvSpPr>
        <p:spPr/>
        <p:txBody>
          <a:bodyPr/>
          <a:lstStyle/>
          <a:p>
            <a:pPr lvl="0"/>
            <a:r>
              <a:rPr lang="en-US" b="1" dirty="0" smtClean="0"/>
              <a:t>Make </a:t>
            </a:r>
            <a:r>
              <a:rPr lang="en-US" b="1" dirty="0"/>
              <a:t>the Most of Your Posts!</a:t>
            </a:r>
            <a:endParaRPr lang="en-GB" dirty="0"/>
          </a:p>
          <a:p>
            <a:pPr lvl="0"/>
            <a:r>
              <a:rPr lang="en-US" b="1" dirty="0"/>
              <a:t>Pay Attention to Social Post Lifespans</a:t>
            </a:r>
            <a:endParaRPr lang="en-GB" dirty="0"/>
          </a:p>
          <a:p>
            <a:pPr lvl="0"/>
            <a:r>
              <a:rPr lang="en-US" b="1" dirty="0"/>
              <a:t>Use Automation to Create Reminders</a:t>
            </a:r>
            <a:endParaRPr lang="en-GB" dirty="0"/>
          </a:p>
          <a:p>
            <a:pPr lvl="0"/>
            <a:r>
              <a:rPr lang="en-US" b="1" dirty="0"/>
              <a:t>Include a Share Request in Reminders and Other Automated Posts</a:t>
            </a:r>
            <a:endParaRPr lang="en-GB" dirty="0"/>
          </a:p>
          <a:p>
            <a:pPr lvl="0"/>
            <a:r>
              <a:rPr lang="en-US" b="1" dirty="0"/>
              <a:t>Monitor Your Social Posts</a:t>
            </a:r>
            <a:endParaRPr lang="en-GB" dirty="0"/>
          </a:p>
          <a:p>
            <a:pPr lvl="0"/>
            <a:r>
              <a:rPr lang="en-US" b="1" dirty="0"/>
              <a:t>Keep a Social Automation Journal</a:t>
            </a:r>
            <a:endParaRPr lang="en-GB" dirty="0"/>
          </a:p>
          <a:p>
            <a:pPr lvl="0"/>
            <a:r>
              <a:rPr lang="en-US" b="1" dirty="0"/>
              <a:t>Don’t sound like a Robot!</a:t>
            </a:r>
            <a:endParaRPr lang="en-GB" dirty="0"/>
          </a:p>
          <a:p>
            <a:endParaRPr lang="en-US" dirty="0"/>
          </a:p>
        </p:txBody>
      </p:sp>
    </p:spTree>
    <p:extLst>
      <p:ext uri="{BB962C8B-B14F-4D97-AF65-F5344CB8AC3E}">
        <p14:creationId xmlns:p14="http://schemas.microsoft.com/office/powerpoint/2010/main" val="75827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70947" y="2999874"/>
            <a:ext cx="4515853" cy="4375483"/>
          </a:xfrm>
        </p:spPr>
        <p:txBody>
          <a:bodyPr>
            <a:normAutofit/>
          </a:bodyPr>
          <a:lstStyle/>
          <a:p>
            <a:pPr marL="0" indent="0" algn="ctr">
              <a:buNone/>
            </a:pPr>
            <a:r>
              <a:rPr lang="en-US" sz="6000" smtClean="0"/>
              <a:t>Q&amp;A </a:t>
            </a:r>
            <a:r>
              <a:rPr lang="en-US" sz="6000" dirty="0" smtClean="0"/>
              <a:t>Session</a:t>
            </a:r>
            <a:endParaRPr lang="en-US" sz="6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1516"/>
            <a:ext cx="4170947" cy="4170947"/>
          </a:xfrm>
          <a:prstGeom prst="rect">
            <a:avLst/>
          </a:prstGeom>
        </p:spPr>
      </p:pic>
    </p:spTree>
    <p:extLst>
      <p:ext uri="{BB962C8B-B14F-4D97-AF65-F5344CB8AC3E}">
        <p14:creationId xmlns:p14="http://schemas.microsoft.com/office/powerpoint/2010/main" val="194058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1C5F"/>
                </a:solidFill>
              </a:rPr>
              <a:t>Which platforms?</a:t>
            </a:r>
            <a:endParaRPr lang="en-US" dirty="0">
              <a:solidFill>
                <a:srgbClr val="E41C5F"/>
              </a:solidFill>
            </a:endParaRPr>
          </a:p>
        </p:txBody>
      </p:sp>
      <p:sp>
        <p:nvSpPr>
          <p:cNvPr id="5" name="Content Placeholder 4"/>
          <p:cNvSpPr>
            <a:spLocks noGrp="1"/>
          </p:cNvSpPr>
          <p:nvPr>
            <p:ph sz="half" idx="1"/>
          </p:nvPr>
        </p:nvSpPr>
        <p:spPr/>
        <p:txBody>
          <a:bodyPr>
            <a:normAutofit fontScale="92500" lnSpcReduction="20000"/>
          </a:bodyPr>
          <a:lstStyle/>
          <a:p>
            <a:pPr marL="0" indent="0" hangingPunct="0">
              <a:buNone/>
            </a:pPr>
            <a:r>
              <a:rPr lang="en-US" dirty="0"/>
              <a:t>Start out by calculating where the </a:t>
            </a:r>
            <a:r>
              <a:rPr lang="en-US" b="1" dirty="0"/>
              <a:t>highest active concentration of your target market likes to congregate</a:t>
            </a:r>
            <a:r>
              <a:rPr lang="en-US" dirty="0"/>
              <a:t>. You can do this by browsing stats via Google. </a:t>
            </a:r>
            <a:endParaRPr lang="en-US" dirty="0" smtClean="0"/>
          </a:p>
          <a:p>
            <a:pPr marL="0" indent="0" hangingPunct="0">
              <a:buNone/>
            </a:pPr>
            <a:endParaRPr lang="en-US" dirty="0"/>
          </a:p>
          <a:p>
            <a:pPr marL="0" indent="0" hangingPunct="0">
              <a:buNone/>
            </a:pPr>
            <a:r>
              <a:rPr lang="en-US" dirty="0" smtClean="0"/>
              <a:t>Enter into google: best times to post [insert name of platform] 2017 and see what comes up</a:t>
            </a:r>
          </a:p>
          <a:p>
            <a:pPr marL="0" indent="0" hangingPunct="0">
              <a:buNone/>
            </a:pPr>
            <a:endParaRPr lang="en-US" dirty="0"/>
          </a:p>
          <a:p>
            <a:pPr marL="0" indent="0" hangingPunct="0">
              <a:buNone/>
            </a:pP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441570"/>
            <a:ext cx="4038600" cy="2879735"/>
          </a:xfrm>
        </p:spPr>
      </p:pic>
    </p:spTree>
    <p:extLst>
      <p:ext uri="{BB962C8B-B14F-4D97-AF65-F5344CB8AC3E}">
        <p14:creationId xmlns:p14="http://schemas.microsoft.com/office/powerpoint/2010/main" val="146305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5642" y="866274"/>
            <a:ext cx="7889708" cy="5310689"/>
          </a:xfrm>
        </p:spPr>
        <p:txBody>
          <a:bodyPr>
            <a:normAutofit/>
          </a:bodyPr>
          <a:lstStyle/>
          <a:p>
            <a:pPr marL="0" indent="0">
              <a:buNone/>
            </a:pPr>
            <a:r>
              <a:rPr lang="en-US" dirty="0" smtClean="0"/>
              <a:t>Use the Insights </a:t>
            </a:r>
            <a:r>
              <a:rPr lang="en-US" dirty="0"/>
              <a:t>or Stats reports provided by the social media sites on which you have a presence and find out the most active time for your particular group of followers and friends. </a:t>
            </a:r>
          </a:p>
        </p:txBody>
      </p:sp>
      <p:pic>
        <p:nvPicPr>
          <p:cNvPr id="7" name="Picture 6"/>
          <p:cNvPicPr/>
          <p:nvPr/>
        </p:nvPicPr>
        <p:blipFill>
          <a:blip r:embed="rId2" cstate="email">
            <a:extLst>
              <a:ext uri="{28A0092B-C50C-407E-A947-70E740481C1C}">
                <a14:useLocalDpi xmlns:a14="http://schemas.microsoft.com/office/drawing/2010/main" val="0"/>
              </a:ext>
            </a:extLst>
          </a:blip>
          <a:stretch>
            <a:fillRect/>
          </a:stretch>
        </p:blipFill>
        <p:spPr>
          <a:xfrm>
            <a:off x="2801779" y="3400352"/>
            <a:ext cx="3540443" cy="1092994"/>
          </a:xfrm>
          <a:prstGeom prst="rect">
            <a:avLst/>
          </a:prstGeom>
        </p:spPr>
      </p:pic>
    </p:spTree>
    <p:extLst>
      <p:ext uri="{BB962C8B-B14F-4D97-AF65-F5344CB8AC3E}">
        <p14:creationId xmlns:p14="http://schemas.microsoft.com/office/powerpoint/2010/main" val="94145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1C5F"/>
                </a:solidFill>
              </a:rPr>
              <a:t>Analytics</a:t>
            </a:r>
            <a:endParaRPr lang="en-US" dirty="0">
              <a:solidFill>
                <a:srgbClr val="E41C5F"/>
              </a:solidFill>
            </a:endParaRPr>
          </a:p>
        </p:txBody>
      </p:sp>
      <p:sp>
        <p:nvSpPr>
          <p:cNvPr id="5" name="Content Placeholder 4"/>
          <p:cNvSpPr>
            <a:spLocks noGrp="1"/>
          </p:cNvSpPr>
          <p:nvPr>
            <p:ph idx="1"/>
          </p:nvPr>
        </p:nvSpPr>
        <p:spPr/>
        <p:txBody>
          <a:bodyPr>
            <a:normAutofit fontScale="85000" lnSpcReduction="20000"/>
          </a:bodyPr>
          <a:lstStyle/>
          <a:p>
            <a:pPr marL="0" indent="0">
              <a:buNone/>
            </a:pPr>
            <a:r>
              <a:rPr lang="en-US" dirty="0"/>
              <a:t>You may find they either </a:t>
            </a:r>
            <a:r>
              <a:rPr lang="en-US" dirty="0" smtClean="0"/>
              <a:t>collaborate </a:t>
            </a:r>
            <a:r>
              <a:rPr lang="en-US" dirty="0"/>
              <a:t>the general stats … or you may find that </a:t>
            </a:r>
            <a:r>
              <a:rPr lang="en-US" b="1" dirty="0"/>
              <a:t>with your particular audience, the optimal time frame is completely different</a:t>
            </a:r>
            <a:r>
              <a:rPr lang="en-US" dirty="0"/>
              <a:t>!</a:t>
            </a:r>
          </a:p>
          <a:p>
            <a:pPr marL="0" indent="0">
              <a:buNone/>
            </a:pPr>
            <a:endParaRPr lang="en-US" dirty="0"/>
          </a:p>
          <a:p>
            <a:pPr marL="0" indent="0">
              <a:buNone/>
            </a:pPr>
            <a:r>
              <a:rPr lang="en-US" dirty="0"/>
              <a:t>You’ll also find most native social analytics will give you stats about countries from which your visitors click through; how many clicks a particular post got; whether or not the visitor was on a mobile; and many more useful details. </a:t>
            </a:r>
          </a:p>
          <a:p>
            <a:pPr marL="0" indent="0">
              <a:buNone/>
            </a:pPr>
            <a:endParaRPr lang="en-US" dirty="0"/>
          </a:p>
          <a:p>
            <a:pPr marL="0" indent="0">
              <a:buNone/>
            </a:pPr>
            <a:r>
              <a:rPr lang="en-US" dirty="0"/>
              <a:t>Don’t just look at stats, however: Keep a </a:t>
            </a:r>
            <a:r>
              <a:rPr lang="en-US" dirty="0" smtClean="0"/>
              <a:t>log </a:t>
            </a:r>
            <a:r>
              <a:rPr lang="en-US" dirty="0"/>
              <a:t>or make an MS Excel or MS Word spreadsheet and note down different </a:t>
            </a:r>
            <a:r>
              <a:rPr lang="en-US" b="1" dirty="0"/>
              <a:t>trends</a:t>
            </a:r>
            <a:r>
              <a:rPr lang="en-US" dirty="0"/>
              <a:t> and </a:t>
            </a:r>
            <a:r>
              <a:rPr lang="en-US" b="1" dirty="0"/>
              <a:t>patterns</a:t>
            </a:r>
            <a:r>
              <a:rPr lang="en-US" dirty="0"/>
              <a:t>. </a:t>
            </a:r>
            <a:endParaRPr lang="en-US" dirty="0"/>
          </a:p>
          <a:p>
            <a:pPr marL="0" indent="0">
              <a:buNone/>
            </a:pPr>
            <a:r>
              <a:rPr lang="en-US" dirty="0" smtClean="0"/>
              <a:t>Schedule time to do this each month </a:t>
            </a:r>
            <a:endParaRPr lang="en-US" dirty="0"/>
          </a:p>
        </p:txBody>
      </p:sp>
    </p:spTree>
    <p:extLst>
      <p:ext uri="{BB962C8B-B14F-4D97-AF65-F5344CB8AC3E}">
        <p14:creationId xmlns:p14="http://schemas.microsoft.com/office/powerpoint/2010/main" val="45595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1C5F"/>
                </a:solidFill>
              </a:rPr>
              <a:t>Do’s and Don’ts</a:t>
            </a:r>
            <a:endParaRPr lang="en-US" dirty="0">
              <a:solidFill>
                <a:srgbClr val="E41C5F"/>
              </a:solidFill>
            </a:endParaRPr>
          </a:p>
        </p:txBody>
      </p:sp>
      <p:sp>
        <p:nvSpPr>
          <p:cNvPr id="5" name="Content Placeholder 4"/>
          <p:cNvSpPr>
            <a:spLocks noGrp="1"/>
          </p:cNvSpPr>
          <p:nvPr>
            <p:ph idx="1"/>
          </p:nvPr>
        </p:nvSpPr>
        <p:spPr/>
        <p:txBody>
          <a:bodyPr>
            <a:normAutofit fontScale="70000" lnSpcReduction="20000"/>
          </a:bodyPr>
          <a:lstStyle/>
          <a:p>
            <a:pPr marL="0" indent="0">
              <a:buNone/>
            </a:pPr>
            <a:r>
              <a:rPr lang="en-CA" b="1" dirty="0"/>
              <a:t>DO</a:t>
            </a:r>
            <a:r>
              <a:rPr lang="en-CA" dirty="0"/>
              <a:t>…</a:t>
            </a:r>
            <a:endParaRPr lang="en-US" dirty="0"/>
          </a:p>
          <a:p>
            <a:pPr lvl="0" hangingPunct="0"/>
            <a:r>
              <a:rPr lang="en-CA" dirty="0"/>
              <a:t>Decide how much time you can commit daily to social media and take action</a:t>
            </a:r>
            <a:endParaRPr lang="en-US" dirty="0"/>
          </a:p>
          <a:p>
            <a:pPr lvl="0" hangingPunct="0"/>
            <a:r>
              <a:rPr lang="en-CA" dirty="0"/>
              <a:t>Respond to comments, questions and acknowledgements as soon as you can</a:t>
            </a:r>
            <a:endParaRPr lang="en-US" dirty="0"/>
          </a:p>
          <a:p>
            <a:pPr lvl="0" hangingPunct="0"/>
            <a:r>
              <a:rPr lang="en-CA" dirty="0"/>
              <a:t>Check posts you make within half an hour for any responses, after posting</a:t>
            </a:r>
            <a:endParaRPr lang="en-US" dirty="0"/>
          </a:p>
          <a:p>
            <a:pPr lvl="0" hangingPunct="0"/>
            <a:r>
              <a:rPr lang="en-CA" dirty="0"/>
              <a:t>Look for automation options that allow you input and </a:t>
            </a:r>
            <a:r>
              <a:rPr lang="en-CA" dirty="0" smtClean="0"/>
              <a:t>customization</a:t>
            </a:r>
          </a:p>
          <a:p>
            <a:pPr lvl="0" hangingPunct="0"/>
            <a:r>
              <a:rPr lang="en-CA" dirty="0" smtClean="0"/>
              <a:t>Be Social </a:t>
            </a:r>
            <a:r>
              <a:rPr lang="mr-IN" dirty="0" smtClean="0"/>
              <a:t>–</a:t>
            </a:r>
            <a:r>
              <a:rPr lang="en-CA" dirty="0" smtClean="0"/>
              <a:t> be human</a:t>
            </a:r>
            <a:endParaRPr lang="en-US" dirty="0"/>
          </a:p>
          <a:p>
            <a:pPr marL="0" indent="0">
              <a:buNone/>
            </a:pPr>
            <a:endParaRPr lang="en-CA" b="1" dirty="0"/>
          </a:p>
          <a:p>
            <a:pPr marL="0" indent="0">
              <a:buNone/>
            </a:pPr>
            <a:r>
              <a:rPr lang="en-CA" b="1" dirty="0"/>
              <a:t>DON’T</a:t>
            </a:r>
            <a:endParaRPr lang="en-US" dirty="0"/>
          </a:p>
          <a:p>
            <a:pPr lvl="0" hangingPunct="0"/>
            <a:r>
              <a:rPr lang="en-CA" dirty="0"/>
              <a:t>Automate ALL your social media, ALL the time … OR …</a:t>
            </a:r>
            <a:endParaRPr lang="en-US" dirty="0"/>
          </a:p>
          <a:p>
            <a:pPr lvl="0" hangingPunct="0"/>
            <a:r>
              <a:rPr lang="en-CA" dirty="0"/>
              <a:t>Make automated posts that sound commercial and spammy</a:t>
            </a:r>
            <a:endParaRPr lang="en-US" dirty="0"/>
          </a:p>
        </p:txBody>
      </p:sp>
    </p:spTree>
    <p:extLst>
      <p:ext uri="{BB962C8B-B14F-4D97-AF65-F5344CB8AC3E}">
        <p14:creationId xmlns:p14="http://schemas.microsoft.com/office/powerpoint/2010/main" val="97295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000" dirty="0">
                <a:solidFill>
                  <a:srgbClr val="E41C5F"/>
                </a:solidFill>
              </a:rPr>
              <a:t>Step one: Use a browser news aggregator to automate feed delivery</a:t>
            </a:r>
            <a:endParaRPr lang="en-US" sz="3000" dirty="0">
              <a:solidFill>
                <a:srgbClr val="E41C5F"/>
              </a:solidFill>
            </a:endParaRPr>
          </a:p>
        </p:txBody>
      </p:sp>
    </p:spTree>
    <p:extLst>
      <p:ext uri="{BB962C8B-B14F-4D97-AF65-F5344CB8AC3E}">
        <p14:creationId xmlns:p14="http://schemas.microsoft.com/office/powerpoint/2010/main" val="15342979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l 16 - Grow Your List Presentation " id="{2D65C875-51C5-1548-A119-5FD9190DCBC0}" vid="{CE329EBB-0EA0-7C46-BD69-6D08F70772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VACT</Template>
  <TotalTime>285</TotalTime>
  <Words>1713</Words>
  <Application>Microsoft Macintosh PowerPoint</Application>
  <PresentationFormat>On-screen Show (4:3)</PresentationFormat>
  <Paragraphs>174</Paragraphs>
  <Slides>44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Calibri</vt:lpstr>
      <vt:lpstr>Arial</vt:lpstr>
      <vt:lpstr>Office Theme</vt:lpstr>
      <vt:lpstr> March 2017 – Monthly Training Webinar  10 Ways to automate your social media posts for more buzz and visibility</vt:lpstr>
      <vt:lpstr>Numbers Game</vt:lpstr>
      <vt:lpstr>PowerPoint Presentation</vt:lpstr>
      <vt:lpstr>PowerPoint Presentation</vt:lpstr>
      <vt:lpstr>Which platforms?</vt:lpstr>
      <vt:lpstr>PowerPoint Presentation</vt:lpstr>
      <vt:lpstr>Analytics</vt:lpstr>
      <vt:lpstr>Do’s and Don’ts</vt:lpstr>
      <vt:lpstr>Step one: Use a browser news aggregator to automate feed delivery</vt:lpstr>
      <vt:lpstr>PowerPoint Presentation</vt:lpstr>
      <vt:lpstr>Use a Browser News Aggregator</vt:lpstr>
      <vt:lpstr>Why you use a browser aggregator</vt:lpstr>
      <vt:lpstr>Use a Browser News Aggregator to Automate Feed Delivery</vt:lpstr>
      <vt:lpstr>Use a Browser News Aggregator to Automate Feed Delivery</vt:lpstr>
      <vt:lpstr>Task:  Blog List </vt:lpstr>
      <vt:lpstr>PowerPoint Presentation</vt:lpstr>
      <vt:lpstr>PowerPoint Presentation</vt:lpstr>
      <vt:lpstr>Subscribe to blogs</vt:lpstr>
      <vt:lpstr>Step two: use buzzstream to research and reach influencers and connect</vt:lpstr>
      <vt:lpstr>Use BuzzStream to Research and Reach Influencers and Connect</vt:lpstr>
      <vt:lpstr>Step three: use wordpress plugins to automate your social media actions and content</vt:lpstr>
      <vt:lpstr>Use WordPress Plugins to Automate Your Social Media Actions and Content</vt:lpstr>
      <vt:lpstr>Use WordPress Plugins to Automate Your Social Media Actions and Content</vt:lpstr>
      <vt:lpstr>PowerPoint Presentation</vt:lpstr>
      <vt:lpstr>Step four: use widgets to speed up social sharing and create embedded social content</vt:lpstr>
      <vt:lpstr>Use Widgets to Speed Up Social Sharing and Create Embedded Social Content</vt:lpstr>
      <vt:lpstr>Use Widgets to Speed Up Social Sharing and Create Embedded Social Content</vt:lpstr>
      <vt:lpstr>Step five: think seasonally!</vt:lpstr>
      <vt:lpstr>The Seasons!</vt:lpstr>
      <vt:lpstr>Days of the Year!</vt:lpstr>
      <vt:lpstr>Step six: outsource your social sharing</vt:lpstr>
      <vt:lpstr>PowerPoint Presentation</vt:lpstr>
      <vt:lpstr>Step seven: maximize your social media engagement with content curation tools</vt:lpstr>
      <vt:lpstr>Content Curation Tools</vt:lpstr>
      <vt:lpstr>Step eight: update your social sharing buttons!</vt:lpstr>
      <vt:lpstr>Update Your Social Sharing Buttons!</vt:lpstr>
      <vt:lpstr>Step nine: use mobile social apps</vt:lpstr>
      <vt:lpstr>Use Mobile Social Apps</vt:lpstr>
      <vt:lpstr>Step ten: don’t take your automation  for granted!</vt:lpstr>
      <vt:lpstr>PowerPoint Presentation</vt:lpstr>
      <vt:lpstr>Top Tips</vt:lpstr>
      <vt:lpstr>Tips Cont’d…</vt:lpstr>
      <vt:lpstr>Tips Cont’d…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November 2016 – Monthly Training Webinar  Emails!</dc:title>
  <dc:creator>Microsoft Office User</dc:creator>
  <cp:lastModifiedBy>Microsoft Office User</cp:lastModifiedBy>
  <cp:revision>12</cp:revision>
  <dcterms:created xsi:type="dcterms:W3CDTF">2016-11-15T13:52:58Z</dcterms:created>
  <dcterms:modified xsi:type="dcterms:W3CDTF">2017-03-08T16:07:20Z</dcterms:modified>
</cp:coreProperties>
</file>